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9" r:id="rId2"/>
    <p:sldId id="257" r:id="rId3"/>
    <p:sldId id="258" r:id="rId4"/>
    <p:sldId id="260" r:id="rId5"/>
    <p:sldId id="261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9" r:id="rId15"/>
    <p:sldId id="277" r:id="rId16"/>
    <p:sldId id="278" r:id="rId17"/>
    <p:sldId id="27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5"/>
    <p:restoredTop sz="94673"/>
  </p:normalViewPr>
  <p:slideViewPr>
    <p:cSldViewPr snapToGrid="0" snapToObjects="1">
      <p:cViewPr>
        <p:scale>
          <a:sx n="93" d="100"/>
          <a:sy n="93" d="100"/>
        </p:scale>
        <p:origin x="1000" y="1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736D3F-793C-E643-A9A1-A1A674FF1456}" type="datetimeFigureOut">
              <a:rPr lang="en-US" smtClean="0"/>
              <a:t>3/4/18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A5DC4D-14E7-0646-A41A-556845CED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458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CB499-A021-A146-8E53-FD5700F3C17F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B3747-2980-5A46-AE4B-258B8FB12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92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CB499-A021-A146-8E53-FD5700F3C17F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B3747-2980-5A46-AE4B-258B8FB12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161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CB499-A021-A146-8E53-FD5700F3C17F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B3747-2980-5A46-AE4B-258B8FB12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29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CB499-A021-A146-8E53-FD5700F3C17F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B3747-2980-5A46-AE4B-258B8FB12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419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CB499-A021-A146-8E53-FD5700F3C17F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B3747-2980-5A46-AE4B-258B8FB12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178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CB499-A021-A146-8E53-FD5700F3C17F}" type="datetimeFigureOut">
              <a:rPr lang="en-US" smtClean="0"/>
              <a:t>3/4/18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B3747-2980-5A46-AE4B-258B8FB12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375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CB499-A021-A146-8E53-FD5700F3C17F}" type="datetimeFigureOut">
              <a:rPr lang="en-US" smtClean="0"/>
              <a:t>3/4/18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B3747-2980-5A46-AE4B-258B8FB12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72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CB499-A021-A146-8E53-FD5700F3C17F}" type="datetimeFigureOut">
              <a:rPr lang="en-US" smtClean="0"/>
              <a:t>3/4/18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B3747-2980-5A46-AE4B-258B8FB12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13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CB499-A021-A146-8E53-FD5700F3C17F}" type="datetimeFigureOut">
              <a:rPr lang="en-US" smtClean="0"/>
              <a:t>3/4/18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B3747-2980-5A46-AE4B-258B8FB12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60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CB499-A021-A146-8E53-FD5700F3C17F}" type="datetimeFigureOut">
              <a:rPr lang="en-US" smtClean="0"/>
              <a:t>3/4/18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B3747-2980-5A46-AE4B-258B8FB12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60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CB499-A021-A146-8E53-FD5700F3C17F}" type="datetimeFigureOut">
              <a:rPr lang="en-US" smtClean="0"/>
              <a:t>3/4/18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B3747-2980-5A46-AE4B-258B8FB12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110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CB499-A021-A146-8E53-FD5700F3C17F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B3747-2980-5A46-AE4B-258B8FB12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28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10.png"/><Relationship Id="rId5" Type="http://schemas.openxmlformats.org/officeDocument/2006/relationships/image" Target="../media/image120.png"/><Relationship Id="rId6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10.png"/><Relationship Id="rId5" Type="http://schemas.openxmlformats.org/officeDocument/2006/relationships/image" Target="../media/image120.png"/><Relationship Id="rId6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" y="296545"/>
            <a:ext cx="332232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Consistent across various noise settings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580" y="-2297430"/>
            <a:ext cx="9532620" cy="47663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0" y="2125979"/>
            <a:ext cx="5177790" cy="25888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0" y="4538933"/>
            <a:ext cx="5154930" cy="257746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7859587" y="-106497"/>
            <a:ext cx="18861" cy="701991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047807" y="296545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0.1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047807" y="3163375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0.2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75126" y="5559869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0.3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68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779520" cy="1325563"/>
          </a:xfrm>
        </p:spPr>
        <p:txBody>
          <a:bodyPr/>
          <a:lstStyle/>
          <a:p>
            <a:r>
              <a:rPr lang="en-US" dirty="0" smtClean="0"/>
              <a:t>Bernoulli noise vs Gaussian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7398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(2018-02-20)[Model&lt;GRU&gt;(attractor&lt;</a:t>
            </a:r>
            <a:r>
              <a:rPr lang="en-US" dirty="0" err="1"/>
              <a:t>projection,hid</a:t>
            </a:r>
            <a:r>
              <a:rPr lang="en-US" dirty="0"/>
              <a:t>(5),</a:t>
            </a:r>
            <a:r>
              <a:rPr lang="en-US" dirty="0" err="1"/>
              <a:t>h_hid</a:t>
            </a:r>
            <a:r>
              <a:rPr lang="en-US" dirty="0"/>
              <a:t>(5)&gt;, noise&lt;0.2&gt;, </a:t>
            </a:r>
            <a:r>
              <a:rPr lang="en-US" dirty="0" err="1"/>
              <a:t>n_iterations</a:t>
            </a:r>
            <a:r>
              <a:rPr lang="en-US" dirty="0"/>
              <a:t>&lt;5&gt;), Problem&lt;parity&gt;][epochs&lt;5000&gt;, repetitions&lt;30&gt;]__[MIKES CODE],solved[20of30</a:t>
            </a:r>
            <a:r>
              <a:rPr lang="en-US" dirty="0" smtClean="0"/>
              <a:t>] GAUSSIAN NOISE</a:t>
            </a:r>
            <a:endParaRPr lang="en-US" dirty="0"/>
          </a:p>
          <a:p>
            <a:r>
              <a:rPr lang="en-US" dirty="0" smtClean="0"/>
              <a:t>(</a:t>
            </a:r>
            <a:r>
              <a:rPr lang="en-US" dirty="0"/>
              <a:t>2018-02-20)[Model&lt;GRU&gt;(attractor&lt;</a:t>
            </a:r>
            <a:r>
              <a:rPr lang="en-US" dirty="0" err="1"/>
              <a:t>projection,hid</a:t>
            </a:r>
            <a:r>
              <a:rPr lang="en-US" dirty="0"/>
              <a:t>(5),</a:t>
            </a:r>
            <a:r>
              <a:rPr lang="en-US" dirty="0" err="1"/>
              <a:t>h_hid</a:t>
            </a:r>
            <a:r>
              <a:rPr lang="en-US" dirty="0"/>
              <a:t>(5)&gt;, noise&lt;-0.2&gt;, </a:t>
            </a:r>
            <a:r>
              <a:rPr lang="en-US" dirty="0" err="1"/>
              <a:t>n_iterations</a:t>
            </a:r>
            <a:r>
              <a:rPr lang="en-US" dirty="0"/>
              <a:t>&lt;5&gt;), Problem&lt;parity&gt;][epochs&lt;5000&gt;, repetitions&lt;30&gt;]__[MIKES CODE],solved[22of30] BERNOULLI </a:t>
            </a:r>
            <a:r>
              <a:rPr lang="en-US" dirty="0" smtClean="0"/>
              <a:t>NOISE</a:t>
            </a:r>
          </a:p>
          <a:p>
            <a:r>
              <a:rPr lang="en-US" dirty="0" smtClean="0"/>
              <a:t>Qualitatively, the behavior seems similar, but quantitatively they are different.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277" y="-174712"/>
            <a:ext cx="7073367" cy="35366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80" y="3342844"/>
            <a:ext cx="6992835" cy="3533086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7965959" y="-425391"/>
            <a:ext cx="13506" cy="7574726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8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71525"/>
            <a:ext cx="550164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Not sure how to explain, but interesting. Same attractor loss, but failed to converge due to communication?)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716" y="1027906"/>
            <a:ext cx="8702676" cy="4351338"/>
          </a:xfrm>
        </p:spPr>
      </p:pic>
      <p:sp>
        <p:nvSpPr>
          <p:cNvPr id="5" name="TextBox 4"/>
          <p:cNvSpPr txBox="1"/>
          <p:nvPr/>
        </p:nvSpPr>
        <p:spPr>
          <a:xfrm>
            <a:off x="0" y="2770908"/>
            <a:ext cx="55348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(2018-02-20)[Model&lt;GRU&gt;(attractor&lt;</a:t>
            </a:r>
            <a:r>
              <a:rPr lang="en-US" dirty="0" err="1"/>
              <a:t>projection,hid</a:t>
            </a:r>
            <a:r>
              <a:rPr lang="en-US" dirty="0"/>
              <a:t>(5),</a:t>
            </a:r>
            <a:r>
              <a:rPr lang="en-US" dirty="0" err="1"/>
              <a:t>h_hid</a:t>
            </a:r>
            <a:r>
              <a:rPr lang="en-US" dirty="0"/>
              <a:t>(</a:t>
            </a:r>
            <a:r>
              <a:rPr lang="en-US" b="1" dirty="0"/>
              <a:t>20</a:t>
            </a:r>
            <a:r>
              <a:rPr lang="en-US" dirty="0"/>
              <a:t>)&gt;, noise&lt;0.2&gt;, </a:t>
            </a:r>
            <a:r>
              <a:rPr lang="en-US" dirty="0" err="1"/>
              <a:t>n_iterations</a:t>
            </a:r>
            <a:r>
              <a:rPr lang="en-US" dirty="0"/>
              <a:t>&lt;5&gt;), Problem&lt;parity&gt;][epochs&lt;5000&gt;, repetitions&lt;30&gt;]__[MIKES CODE],solved[16of30</a:t>
            </a:r>
            <a:r>
              <a:rPr lang="en-US" dirty="0" smtClean="0"/>
              <a:t>]</a:t>
            </a:r>
          </a:p>
          <a:p>
            <a:r>
              <a:rPr lang="en-US" b="1" dirty="0" smtClean="0"/>
              <a:t>QUESTION: Reduced the noise pretty well, but I guess 20 hidden-hidden neurons is too much freedom, so it  ???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6992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8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176" y="908891"/>
            <a:ext cx="11353802" cy="5676901"/>
          </a:xfrm>
        </p:spPr>
      </p:pic>
      <p:sp>
        <p:nvSpPr>
          <p:cNvPr id="5" name="TextBox 4"/>
          <p:cNvSpPr txBox="1"/>
          <p:nvPr/>
        </p:nvSpPr>
        <p:spPr>
          <a:xfrm>
            <a:off x="623433" y="6488668"/>
            <a:ext cx="17786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(2018-03-01)[Model&lt;GRU&gt;(attractor&lt;</a:t>
            </a:r>
            <a:r>
              <a:rPr lang="en-US" dirty="0" err="1"/>
              <a:t>direct,hid</a:t>
            </a:r>
            <a:r>
              <a:rPr lang="en-US" dirty="0"/>
              <a:t>(5),</a:t>
            </a:r>
            <a:r>
              <a:rPr lang="en-US" dirty="0" err="1"/>
              <a:t>h_hid</a:t>
            </a:r>
            <a:r>
              <a:rPr lang="en-US" dirty="0"/>
              <a:t>(5),</a:t>
            </a:r>
            <a:r>
              <a:rPr lang="en-US" dirty="0" err="1"/>
              <a:t>input_noise</a:t>
            </a:r>
            <a:r>
              <a:rPr lang="en-US" dirty="0"/>
              <a:t>(0.1)&gt;, noise&lt;0.2&gt;, </a:t>
            </a:r>
            <a:r>
              <a:rPr lang="en-US" dirty="0" err="1"/>
              <a:t>n_iterations</a:t>
            </a:r>
            <a:r>
              <a:rPr lang="en-US" dirty="0"/>
              <a:t>&lt;5&gt;), Problem&lt;parity&gt;][epochs&lt;5000&gt;, repetitions&lt;30&gt;]__</a:t>
            </a:r>
            <a:r>
              <a:rPr lang="en-US" dirty="0" err="1"/>
              <a:t>progress_over_epoch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3807" y="879530"/>
            <a:ext cx="345050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 smtClean="0"/>
              <a:t>Once it goes too left, it never recovers. Like there is an actual barrier there. </a:t>
            </a:r>
          </a:p>
          <a:p>
            <a:pPr marL="342900" indent="-342900">
              <a:buFontTx/>
              <a:buAutoNum type="arabicParenR"/>
            </a:pPr>
            <a:r>
              <a:rPr lang="en-US" dirty="0" smtClean="0"/>
              <a:t>Most trajectories steer too far left until the </a:t>
            </a:r>
            <a:r>
              <a:rPr lang="en-US" b="1" dirty="0" smtClean="0"/>
              <a:t>communication channel is established </a:t>
            </a:r>
            <a:r>
              <a:rPr lang="en-US" dirty="0" smtClean="0"/>
              <a:t>and then the task loss decreases, </a:t>
            </a:r>
            <a:r>
              <a:rPr lang="en-US" dirty="0" smtClean="0">
                <a:solidFill>
                  <a:srgbClr val="FF0000"/>
                </a:solidFill>
              </a:rPr>
              <a:t>attractor loss increases</a:t>
            </a:r>
            <a:r>
              <a:rPr lang="en-US" dirty="0" smtClean="0"/>
              <a:t>.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That theory is confirmed from observing that “</a:t>
            </a:r>
            <a:r>
              <a:rPr lang="en-US" dirty="0"/>
              <a:t>As it trains task loss without updating attractor, attractor loss is slowly becoming worse (communication channel decays more </a:t>
            </a:r>
            <a:r>
              <a:rPr lang="en-US"/>
              <a:t>and </a:t>
            </a:r>
            <a:r>
              <a:rPr lang="en-US" smtClean="0"/>
              <a:t>more)”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4051813">
            <a:off x="4114704" y="3551652"/>
            <a:ext cx="2274441" cy="391381"/>
          </a:xfrm>
          <a:prstGeom prst="rightArrow">
            <a:avLst>
              <a:gd name="adj1" fmla="val 50000"/>
              <a:gd name="adj2" fmla="val 5434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59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Attractor Net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4" y="1371604"/>
                <a:ext cx="5760932" cy="4754562"/>
              </a:xfrm>
            </p:spPr>
            <p:txBody>
              <a:bodyPr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B0F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B0F0"/>
                            </a:solidFill>
                            <a:latin typeface="Cambria Math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B0F0"/>
                            </a:solidFill>
                            <a:latin typeface="Cambria Math" charset="0"/>
                          </a:rPr>
                          <m:t>𝟎</m:t>
                        </m:r>
                      </m:sub>
                    </m:sSub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B0F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B0F0"/>
                            </a:solidFill>
                            <a:latin typeface="Cambria Math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B0F0"/>
                            </a:solidFill>
                            <a:latin typeface="Cambria Math" charset="0"/>
                          </a:rPr>
                          <m:t>𝒕</m:t>
                        </m:r>
                      </m:sub>
                    </m:sSub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𝝈</m:t>
                    </m:r>
                    <m:d>
                      <m:dPr>
                        <m:ctrlPr>
                          <a:rPr lang="mr-IN" b="1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C6BA"/>
                            </a:solidFill>
                            <a:latin typeface="Cambria Math" charset="0"/>
                          </a:rPr>
                          <m:t>𝒘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00B0F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00B0F0"/>
                                </a:solidFill>
                                <a:latin typeface="Cambria Math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00B0F0"/>
                                </a:solidFill>
                                <a:latin typeface="Cambria Math" charset="0"/>
                              </a:rPr>
                              <m:t>𝒕</m:t>
                            </m:r>
                            <m:r>
                              <a:rPr lang="en-US" b="1" i="1" smtClean="0">
                                <a:solidFill>
                                  <a:srgbClr val="00B0F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rgbClr val="00B0F0"/>
                                </a:solidFill>
                                <a:latin typeface="Cambria Math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00C6BA"/>
                            </a:solidFill>
                            <a:latin typeface="Cambria Math" charset="0"/>
                          </a:rPr>
                          <m:t>𝒗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rgbClr val="00C6BA"/>
                                </a:solidFill>
                                <a:latin typeface="Cambria Math" charset="0"/>
                              </a:rPr>
                              <m:t>𝒖</m:t>
                            </m:r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𝝈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b="1" i="1" smtClean="0">
                            <a:solidFill>
                              <a:srgbClr val="A50002"/>
                            </a:solidFill>
                            <a:latin typeface="Cambria Math" charset="0"/>
                          </a:rPr>
                          <m:t>𝒉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d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  <a:p>
                <a:pPr algn="ctr"/>
                <a:endParaRPr lang="en-US" dirty="0">
                  <a:solidFill>
                    <a:srgbClr val="7030A0"/>
                  </a:solidFill>
                </a:endParaRPr>
              </a:p>
              <a:p>
                <a:pPr algn="ctr"/>
                <a:endParaRPr lang="en-US" b="1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To achieve attractor dynamics</a:t>
                </a:r>
                <a:br>
                  <a:rPr lang="en-US" b="1" dirty="0">
                    <a:solidFill>
                      <a:srgbClr val="7030A0"/>
                    </a:solidFill>
                  </a:rPr>
                </a:br>
                <a:r>
                  <a:rPr lang="en-US" b="1" dirty="0">
                    <a:solidFill>
                      <a:srgbClr val="7030A0"/>
                    </a:solidFill>
                  </a:rPr>
                  <a:t>(</a:t>
                </a:r>
                <a:r>
                  <a:rPr lang="en-US" b="1" dirty="0" err="1">
                    <a:solidFill>
                      <a:srgbClr val="7030A0"/>
                    </a:solidFill>
                  </a:rPr>
                  <a:t>Koiran</a:t>
                </a:r>
                <a:r>
                  <a:rPr lang="en-US" b="1" dirty="0">
                    <a:solidFill>
                      <a:srgbClr val="7030A0"/>
                    </a:solidFill>
                  </a:rPr>
                  <a:t>, 1994):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C6BA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C6BA"/>
                            </a:solidFill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C6BA"/>
                            </a:solidFill>
                            <a:latin typeface="Cambria Math" charset="0"/>
                          </a:rPr>
                          <m:t>𝒊𝒋</m:t>
                        </m:r>
                      </m:sub>
                    </m:sSub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00C6BA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C6BA"/>
                            </a:solidFill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C6BA"/>
                            </a:solidFill>
                            <a:latin typeface="Cambria Math" charset="0"/>
                          </a:rPr>
                          <m:t>𝒋𝒊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C6BA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C6BA"/>
                            </a:solidFill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C6BA"/>
                            </a:solidFill>
                            <a:latin typeface="Cambria Math" charset="0"/>
                          </a:rPr>
                          <m:t>𝒊𝒊</m:t>
                        </m:r>
                      </m:sub>
                    </m:sSub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≥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4" y="1371604"/>
                <a:ext cx="5760932" cy="4754562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/>
          <p:cNvGrpSpPr/>
          <p:nvPr/>
        </p:nvGrpSpPr>
        <p:grpSpPr>
          <a:xfrm>
            <a:off x="2441643" y="2420876"/>
            <a:ext cx="2223783" cy="1223683"/>
            <a:chOff x="2441643" y="2420876"/>
            <a:chExt cx="2223783" cy="1223683"/>
          </a:xfrm>
        </p:grpSpPr>
        <p:cxnSp>
          <p:nvCxnSpPr>
            <p:cNvPr id="6" name="Straight Arrow Connector 5"/>
            <p:cNvCxnSpPr/>
            <p:nvPr/>
          </p:nvCxnSpPr>
          <p:spPr>
            <a:xfrm flipH="1" flipV="1">
              <a:off x="2441643" y="2441644"/>
              <a:ext cx="1180104" cy="782037"/>
            </a:xfrm>
            <a:prstGeom prst="straightConnector1">
              <a:avLst/>
            </a:prstGeom>
            <a:ln w="50800">
              <a:solidFill>
                <a:srgbClr val="00C6BA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3605137" y="2441644"/>
              <a:ext cx="575389" cy="782037"/>
            </a:xfrm>
            <a:prstGeom prst="straightConnector1">
              <a:avLst/>
            </a:prstGeom>
            <a:ln w="50800">
              <a:solidFill>
                <a:srgbClr val="00C6BA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3596191" y="2420876"/>
              <a:ext cx="2588" cy="768240"/>
            </a:xfrm>
            <a:prstGeom prst="straightConnector1">
              <a:avLst/>
            </a:prstGeom>
            <a:ln w="50800">
              <a:solidFill>
                <a:srgbClr val="00C6BA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526955" y="3244449"/>
              <a:ext cx="21384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00C6BA"/>
                  </a:solidFill>
                  <a:latin typeface="+mn-lt"/>
                </a:rPr>
                <a:t>model parameters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7887993" y="2919190"/>
            <a:ext cx="4239947" cy="1806953"/>
            <a:chOff x="9254388" y="6716610"/>
            <a:chExt cx="4239947" cy="1806953"/>
          </a:xfrm>
        </p:grpSpPr>
        <p:grpSp>
          <p:nvGrpSpPr>
            <p:cNvPr id="44" name="Group 43"/>
            <p:cNvGrpSpPr/>
            <p:nvPr/>
          </p:nvGrpSpPr>
          <p:grpSpPr>
            <a:xfrm>
              <a:off x="9254388" y="6716610"/>
              <a:ext cx="3698923" cy="1806953"/>
              <a:chOff x="3972056" y="2910511"/>
              <a:chExt cx="3698923" cy="1806953"/>
            </a:xfrm>
          </p:grpSpPr>
          <p:grpSp>
            <p:nvGrpSpPr>
              <p:cNvPr id="47" name="Group 46"/>
              <p:cNvGrpSpPr/>
              <p:nvPr/>
            </p:nvGrpSpPr>
            <p:grpSpPr>
              <a:xfrm>
                <a:off x="4316199" y="2910511"/>
                <a:ext cx="3354780" cy="1806953"/>
                <a:chOff x="6721428" y="3408035"/>
                <a:chExt cx="3354780" cy="1806953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7444183" y="4583461"/>
                  <a:ext cx="565484" cy="565484"/>
                </a:xfrm>
                <a:prstGeom prst="ellipse">
                  <a:avLst/>
                </a:prstGeom>
                <a:noFill/>
                <a:ln w="254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Oval 52"/>
                <p:cNvSpPr/>
                <p:nvPr/>
              </p:nvSpPr>
              <p:spPr>
                <a:xfrm>
                  <a:off x="8113160" y="4583461"/>
                  <a:ext cx="565484" cy="565484"/>
                </a:xfrm>
                <a:prstGeom prst="ellipse">
                  <a:avLst/>
                </a:prstGeom>
                <a:noFill/>
                <a:ln w="254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>
                  <a:off x="8782137" y="4583461"/>
                  <a:ext cx="565484" cy="565484"/>
                </a:xfrm>
                <a:prstGeom prst="ellipse">
                  <a:avLst/>
                </a:prstGeom>
                <a:noFill/>
                <a:ln w="254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Oval 54"/>
                <p:cNvSpPr/>
                <p:nvPr/>
              </p:nvSpPr>
              <p:spPr>
                <a:xfrm>
                  <a:off x="9451114" y="4583461"/>
                  <a:ext cx="565484" cy="565484"/>
                </a:xfrm>
                <a:prstGeom prst="ellipse">
                  <a:avLst/>
                </a:prstGeom>
                <a:noFill/>
                <a:ln w="254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Oval 55"/>
                <p:cNvSpPr/>
                <p:nvPr/>
              </p:nvSpPr>
              <p:spPr>
                <a:xfrm>
                  <a:off x="6775206" y="4583461"/>
                  <a:ext cx="565484" cy="565484"/>
                </a:xfrm>
                <a:prstGeom prst="ellipse">
                  <a:avLst/>
                </a:prstGeom>
                <a:noFill/>
                <a:ln w="254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6721428" y="4532157"/>
                  <a:ext cx="3354780" cy="682831"/>
                </a:xfrm>
                <a:prstGeom prst="rect">
                  <a:avLst/>
                </a:prstGeom>
                <a:noFill/>
                <a:ln w="254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Oval 57"/>
                <p:cNvSpPr/>
                <p:nvPr/>
              </p:nvSpPr>
              <p:spPr>
                <a:xfrm>
                  <a:off x="7444183" y="3459339"/>
                  <a:ext cx="565484" cy="565484"/>
                </a:xfrm>
                <a:prstGeom prst="ellipse">
                  <a:avLst/>
                </a:prstGeom>
                <a:noFill/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Oval 58"/>
                <p:cNvSpPr/>
                <p:nvPr/>
              </p:nvSpPr>
              <p:spPr>
                <a:xfrm>
                  <a:off x="8113160" y="3459339"/>
                  <a:ext cx="565484" cy="565484"/>
                </a:xfrm>
                <a:prstGeom prst="ellipse">
                  <a:avLst/>
                </a:prstGeom>
                <a:noFill/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Oval 59"/>
                <p:cNvSpPr/>
                <p:nvPr/>
              </p:nvSpPr>
              <p:spPr>
                <a:xfrm>
                  <a:off x="8782137" y="3459339"/>
                  <a:ext cx="565484" cy="565484"/>
                </a:xfrm>
                <a:prstGeom prst="ellipse">
                  <a:avLst/>
                </a:prstGeom>
                <a:noFill/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Oval 60"/>
                <p:cNvSpPr/>
                <p:nvPr/>
              </p:nvSpPr>
              <p:spPr>
                <a:xfrm>
                  <a:off x="9451114" y="3459339"/>
                  <a:ext cx="565484" cy="565484"/>
                </a:xfrm>
                <a:prstGeom prst="ellipse">
                  <a:avLst/>
                </a:prstGeom>
                <a:noFill/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>
                  <a:off x="6775206" y="3459339"/>
                  <a:ext cx="565484" cy="565484"/>
                </a:xfrm>
                <a:prstGeom prst="ellipse">
                  <a:avLst/>
                </a:prstGeom>
                <a:noFill/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6721428" y="3408035"/>
                  <a:ext cx="3354780" cy="682831"/>
                </a:xfrm>
                <a:prstGeom prst="rect">
                  <a:avLst/>
                </a:prstGeom>
                <a:noFill/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" name="Straight Arrow Connector 63"/>
                <p:cNvCxnSpPr/>
                <p:nvPr/>
              </p:nvCxnSpPr>
              <p:spPr>
                <a:xfrm flipV="1">
                  <a:off x="8398818" y="4090866"/>
                  <a:ext cx="0" cy="441291"/>
                </a:xfrm>
                <a:prstGeom prst="straightConnector1">
                  <a:avLst/>
                </a:prstGeom>
                <a:ln w="50800">
                  <a:solidFill>
                    <a:srgbClr val="C00000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Group 47"/>
              <p:cNvGrpSpPr/>
              <p:nvPr/>
            </p:nvGrpSpPr>
            <p:grpSpPr>
              <a:xfrm flipH="1">
                <a:off x="3972056" y="3039957"/>
                <a:ext cx="355421" cy="414867"/>
                <a:chOff x="7670979" y="4219621"/>
                <a:chExt cx="355421" cy="414867"/>
              </a:xfrm>
            </p:grpSpPr>
            <p:cxnSp>
              <p:nvCxnSpPr>
                <p:cNvPr id="49" name="Straight Connector 48"/>
                <p:cNvCxnSpPr/>
                <p:nvPr/>
              </p:nvCxnSpPr>
              <p:spPr>
                <a:xfrm>
                  <a:off x="7670979" y="4634488"/>
                  <a:ext cx="355421" cy="0"/>
                </a:xfrm>
                <a:prstGeom prst="line">
                  <a:avLst/>
                </a:prstGeom>
                <a:ln w="50800">
                  <a:solidFill>
                    <a:srgbClr val="00B0F0"/>
                  </a:solidFill>
                  <a:headEnd type="triangle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7670979" y="4219621"/>
                  <a:ext cx="355421" cy="0"/>
                </a:xfrm>
                <a:prstGeom prst="line">
                  <a:avLst/>
                </a:prstGeom>
                <a:ln w="50800">
                  <a:solidFill>
                    <a:srgbClr val="00B0F0"/>
                  </a:solidFill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8026400" y="4219621"/>
                  <a:ext cx="0" cy="414867"/>
                </a:xfrm>
                <a:prstGeom prst="line">
                  <a:avLst/>
                </a:prstGeom>
                <a:ln w="50800" cap="sq">
                  <a:solidFill>
                    <a:srgbClr val="00B0F0"/>
                  </a:solidFill>
                  <a:bevel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12970634" y="6762598"/>
                  <a:ext cx="521297" cy="5693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100" b="1" i="1" smtClean="0">
                            <a:solidFill>
                              <a:srgbClr val="00B0F0"/>
                            </a:solidFill>
                            <a:latin typeface="Cambria Math" charset="0"/>
                          </a:rPr>
                          <m:t>𝒂</m:t>
                        </m:r>
                      </m:oMath>
                    </m:oMathPara>
                  </a14:m>
                  <a:endParaRPr lang="en-US" sz="3100" b="1" dirty="0">
                    <a:solidFill>
                      <a:srgbClr val="0F6FC6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70634" y="6762598"/>
                  <a:ext cx="521297" cy="56938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12968229" y="7888133"/>
                  <a:ext cx="526106" cy="5693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100" b="1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𝒉</m:t>
                        </m:r>
                      </m:oMath>
                    </m:oMathPara>
                  </a14:m>
                  <a:endParaRPr lang="en-US" sz="3100" b="1" dirty="0">
                    <a:solidFill>
                      <a:srgbClr val="0F6FC6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8229" y="7888133"/>
                  <a:ext cx="526106" cy="56938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1201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Attractor Net II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63" y="1371603"/>
                <a:ext cx="5760932" cy="5408337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800"/>
                  </a:spcBef>
                  <a:buNone/>
                  <a:tabLst>
                    <a:tab pos="2738438" algn="ctr"/>
                  </a:tabLst>
                </a:pPr>
                <a:r>
                  <a:rPr lang="en-US" sz="1500" dirty="0">
                    <a:solidFill>
                      <a:schemeClr val="tx1"/>
                    </a:solidFill>
                  </a:rPr>
                  <a:t>Initialization</a:t>
                </a:r>
                <a:r>
                  <a:rPr lang="en-US" b="1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B0F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B0F0"/>
                            </a:solidFill>
                            <a:latin typeface="Cambria Math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B0F0"/>
                            </a:solidFill>
                            <a:latin typeface="Cambria Math" charset="0"/>
                          </a:rPr>
                          <m:t>𝟎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marL="88900" indent="-88900" algn="ctr">
                  <a:spcBef>
                    <a:spcPts val="800"/>
                  </a:spcBef>
                  <a:tabLst>
                    <a:tab pos="2738438" algn="ctr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𝑰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𝝈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𝟏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𝒉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88900" indent="-88900" algn="ctr">
                  <a:spcBef>
                    <a:spcPts val="800"/>
                  </a:spcBef>
                  <a:tabLst>
                    <a:tab pos="2738438" algn="ctr"/>
                  </a:tabLst>
                </a:pPr>
                <a:endParaRPr lang="en-US" b="1" dirty="0">
                  <a:solidFill>
                    <a:schemeClr val="tx1"/>
                  </a:solidFill>
                </a:endParaRPr>
              </a:p>
              <a:p>
                <a:pPr marL="0" indent="0">
                  <a:spcBef>
                    <a:spcPts val="800"/>
                  </a:spcBef>
                  <a:buNone/>
                  <a:tabLst>
                    <a:tab pos="2738438" algn="ctr"/>
                  </a:tabLst>
                </a:pPr>
                <a:r>
                  <a:rPr lang="en-US" sz="1500" b="1" dirty="0">
                    <a:solidFill>
                      <a:schemeClr val="tx1"/>
                    </a:solidFill>
                  </a:rPr>
                  <a:t>Update</a:t>
                </a:r>
                <a:r>
                  <a:rPr lang="en-US" b="1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B0F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B0F0"/>
                            </a:solidFill>
                            <a:latin typeface="Cambria Math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B0F0"/>
                            </a:solidFill>
                            <a:latin typeface="Cambria Math" charset="0"/>
                          </a:rPr>
                          <m:t>𝒕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B0F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charset="0"/>
                              </a:rPr>
                              <m:t>𝒕</m:t>
                            </m:r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b="1" i="1" dirty="0">
                  <a:solidFill>
                    <a:schemeClr val="tx1"/>
                  </a:solidFill>
                  <a:latin typeface="Cambria Math" charset="0"/>
                </a:endParaRPr>
              </a:p>
              <a:p>
                <a:pPr marL="88900" indent="-88900" algn="ctr">
                  <a:spcBef>
                    <a:spcPts val="800"/>
                  </a:spcBef>
                  <a:tabLst>
                    <a:tab pos="2738438" algn="ctr"/>
                  </a:tabLst>
                </a:pPr>
                <a:endParaRPr lang="en-US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800"/>
                  </a:spcBef>
                  <a:buNone/>
                  <a:tabLst>
                    <a:tab pos="2738438" algn="ctr"/>
                  </a:tabLst>
                </a:pPr>
                <a:r>
                  <a:rPr lang="en-US" sz="1500" b="1" dirty="0">
                    <a:solidFill>
                      <a:schemeClr val="tx1"/>
                    </a:solidFill>
                  </a:rPr>
                  <a:t>Output</a:t>
                </a:r>
                <a:r>
                  <a:rPr lang="en-US" b="1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𝑶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𝑶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solidFill>
                                  <a:srgbClr val="00B0F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88900" indent="-88900" algn="ctr">
                  <a:spcBef>
                    <a:spcPts val="800"/>
                  </a:spcBef>
                  <a:tabLst>
                    <a:tab pos="2738438" algn="ctr"/>
                  </a:tabLst>
                </a:pPr>
                <a:endParaRPr lang="en-US" b="1" dirty="0">
                  <a:solidFill>
                    <a:schemeClr val="tx1"/>
                  </a:solidFill>
                </a:endParaRPr>
              </a:p>
              <a:p>
                <a:pPr marL="88900" indent="-88900" algn="ctr">
                  <a:spcBef>
                    <a:spcPts val="800"/>
                  </a:spcBef>
                  <a:tabLst>
                    <a:tab pos="2738438" algn="ctr"/>
                  </a:tabLst>
                </a:pPr>
                <a:r>
                  <a:rPr lang="en-US" b="1" dirty="0">
                    <a:solidFill>
                      <a:schemeClr val="tx1"/>
                    </a:solidFill>
                  </a:rPr>
                  <a:t>To achieve attractor dynamics</a:t>
                </a:r>
                <a:br>
                  <a:rPr lang="en-US" b="1" dirty="0">
                    <a:solidFill>
                      <a:schemeClr val="tx1"/>
                    </a:solidFill>
                  </a:rPr>
                </a:br>
                <a:r>
                  <a:rPr lang="en-US" b="1" dirty="0">
                    <a:solidFill>
                      <a:schemeClr val="tx1"/>
                    </a:solidFill>
                  </a:rPr>
                  <a:t>(</a:t>
                </a:r>
                <a:r>
                  <a:rPr lang="en-US" b="1" dirty="0" err="1">
                    <a:solidFill>
                      <a:schemeClr val="tx1"/>
                    </a:solidFill>
                  </a:rPr>
                  <a:t>Koiran</a:t>
                </a:r>
                <a:r>
                  <a:rPr lang="en-US" b="1" dirty="0">
                    <a:solidFill>
                      <a:schemeClr val="tx1"/>
                    </a:solidFill>
                  </a:rPr>
                  <a:t>, 1994):</a:t>
                </a:r>
              </a:p>
              <a:p>
                <a:pPr marL="88900" indent="-88900" algn="ctr">
                  <a:spcBef>
                    <a:spcPts val="800"/>
                  </a:spcBef>
                  <a:tabLst>
                    <a:tab pos="2738438" algn="ctr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𝒊𝒋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𝒋𝒊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marL="88900" indent="-88900" algn="ctr">
                  <a:spcBef>
                    <a:spcPts val="800"/>
                  </a:spcBef>
                  <a:tabLst>
                    <a:tab pos="2738438" algn="ctr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𝒊𝒊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≥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63" y="1371603"/>
                <a:ext cx="5760932" cy="5408337"/>
              </a:xfrm>
              <a:blipFill rotWithShape="0">
                <a:blip r:embed="rId2"/>
                <a:stretch>
                  <a:fillRect l="-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xmlns="" id="{F98E508E-C7EE-C54B-B989-18C522AB09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8936" y="1424416"/>
                <a:ext cx="2032317" cy="3192198"/>
              </a:xfrm>
              <a:prstGeom prst="rect">
                <a:avLst/>
              </a:prstGeom>
              <a:ln>
                <a:solidFill>
                  <a:srgbClr val="7030A0"/>
                </a:solidFill>
              </a:ln>
            </p:spPr>
            <p:txBody>
              <a:bodyPr vert="horz" lIns="100794" tIns="50397" rIns="100794" bIns="50397" rtlCol="0">
                <a:normAutofit fontScale="62500" lnSpcReduction="20000"/>
              </a:bodyPr>
              <a:lstStyle>
                <a:lvl1pPr marL="88931" indent="-88931" algn="l" defTabSz="889409" rtl="0" eaLnBrk="1" latinLnBrk="0" hangingPunct="1">
                  <a:spcBef>
                    <a:spcPts val="1946"/>
                  </a:spcBef>
                  <a:spcAft>
                    <a:spcPts val="0"/>
                  </a:spcAft>
                  <a:buClr>
                    <a:schemeClr val="bg1"/>
                  </a:buClr>
                  <a:buSzPct val="25000"/>
                  <a:buFont typeface="Wingdings" pitchFamily="2" charset="2"/>
                  <a:buChar char="ü"/>
                  <a:defRPr kumimoji="1" sz="2735" b="1" kern="1200" baseline="0">
                    <a:solidFill>
                      <a:schemeClr val="accent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55726" indent="-249034" algn="l" defTabSz="889409" rtl="0" eaLnBrk="1" latinLnBrk="0" hangingPunct="1">
                  <a:spcBef>
                    <a:spcPts val="1946"/>
                  </a:spcBef>
                  <a:spcAft>
                    <a:spcPts val="0"/>
                  </a:spcAft>
                  <a:buFont typeface="Wingdings" pitchFamily="2" charset="2"/>
                  <a:buChar char="§"/>
                  <a:defRPr kumimoji="1" sz="2647" b="1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2pPr>
                <a:lvl3pPr marL="351604" indent="0" algn="l" defTabSz="889409" rtl="0" eaLnBrk="1" latinLnBrk="0" hangingPunct="1">
                  <a:spcBef>
                    <a:spcPts val="1167"/>
                  </a:spcBef>
                  <a:buClr>
                    <a:schemeClr val="bg1"/>
                  </a:buClr>
                  <a:buSzPct val="25000"/>
                  <a:buFont typeface="Calibri" pitchFamily="34" charset="0"/>
                  <a:buChar char=" "/>
                  <a:defRPr kumimoji="1" sz="2471" b="1" kern="1200" baseline="0">
                    <a:solidFill>
                      <a:schemeClr val="accent6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500257" indent="-145236" algn="l" defTabSz="889409" rtl="0" eaLnBrk="1" latinLnBrk="0" hangingPunct="1">
                  <a:spcBef>
                    <a:spcPts val="1167"/>
                  </a:spcBef>
                  <a:buFont typeface="Arial"/>
                  <a:buChar char="•"/>
                  <a:defRPr kumimoji="1" sz="2294" b="1" kern="1200">
                    <a:solidFill>
                      <a:schemeClr val="accent5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551919" indent="0" algn="l" defTabSz="889409" rtl="0" eaLnBrk="1" latinLnBrk="0" hangingPunct="1">
                  <a:spcBef>
                    <a:spcPts val="778"/>
                  </a:spcBef>
                  <a:buFont typeface="Calibri" pitchFamily="34" charset="0"/>
                  <a:buNone/>
                  <a:defRPr kumimoji="1" sz="211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445875" indent="-222352" algn="l" defTabSz="889409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194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90579" indent="-222352" algn="l" defTabSz="889409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194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35284" indent="-222352" algn="l" defTabSz="889409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194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79988" indent="-222352" algn="l" defTabSz="889409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194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tabLst>
                    <a:tab pos="849313" algn="l"/>
                  </a:tabLst>
                </a:pPr>
                <a:r>
                  <a:rPr lang="en-US" b="1" dirty="0">
                    <a:solidFill>
                      <a:srgbClr val="FFC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	dim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88900" indent="-88900">
                  <a:buNone/>
                  <a:tabLst>
                    <a:tab pos="849313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	dim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88900" indent="-88900">
                  <a:tabLst>
                    <a:tab pos="84931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	dim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88900" indent="-88900">
                  <a:tabLst>
                    <a:tab pos="84931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	dim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88900" indent="-88900">
                  <a:tabLst>
                    <a:tab pos="849313" algn="l"/>
                  </a:tabLst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	dim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88900" indent="-88900">
                  <a:tabLst>
                    <a:tab pos="84931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	dim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88900" indent="-88900">
                  <a:tabLst>
                    <a:tab pos="84931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	dim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F98E508E-C7EE-C54B-B989-18C522AB0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936" y="1424416"/>
                <a:ext cx="2032317" cy="3192198"/>
              </a:xfrm>
              <a:prstGeom prst="rect">
                <a:avLst/>
              </a:prstGeom>
              <a:blipFill>
                <a:blip r:embed="rId3"/>
                <a:stretch>
                  <a:fillRect t="-1575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B1EAB764-99F4-6148-8D43-24164BD376C2}"/>
              </a:ext>
            </a:extLst>
          </p:cNvPr>
          <p:cNvGrpSpPr/>
          <p:nvPr/>
        </p:nvGrpSpPr>
        <p:grpSpPr>
          <a:xfrm>
            <a:off x="7847458" y="764887"/>
            <a:ext cx="4344542" cy="2928269"/>
            <a:chOff x="7952053" y="1299560"/>
            <a:chExt cx="4344542" cy="2928269"/>
          </a:xfrm>
        </p:grpSpPr>
        <p:sp>
          <p:nvSpPr>
            <p:cNvPr id="52" name="Oval 51"/>
            <p:cNvSpPr/>
            <p:nvPr/>
          </p:nvSpPr>
          <p:spPr>
            <a:xfrm>
              <a:off x="9018951" y="3596302"/>
              <a:ext cx="565484" cy="565484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9687928" y="3596302"/>
              <a:ext cx="565484" cy="565484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0356905" y="3596302"/>
              <a:ext cx="565484" cy="565484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1025882" y="3596302"/>
              <a:ext cx="565484" cy="565484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8349974" y="3596302"/>
              <a:ext cx="565484" cy="565484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296196" y="3544998"/>
              <a:ext cx="3354780" cy="682831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8296196" y="2420876"/>
              <a:ext cx="3354780" cy="682831"/>
            </a:xfrm>
            <a:prstGeom prst="rect">
              <a:avLst/>
            </a:prstGeom>
            <a:noFill/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 flipV="1">
              <a:off x="9973586" y="3103707"/>
              <a:ext cx="0" cy="441291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7952053" y="2965189"/>
              <a:ext cx="355421" cy="0"/>
            </a:xfrm>
            <a:prstGeom prst="line">
              <a:avLst/>
            </a:prstGeom>
            <a:ln w="50800">
              <a:solidFill>
                <a:srgbClr val="00B0F0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>
              <a:off x="7952053" y="2550322"/>
              <a:ext cx="355421" cy="0"/>
            </a:xfrm>
            <a:prstGeom prst="line">
              <a:avLst/>
            </a:prstGeom>
            <a:ln w="50800">
              <a:solidFill>
                <a:srgbClr val="00B0F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7952053" y="2550322"/>
              <a:ext cx="0" cy="414867"/>
            </a:xfrm>
            <a:prstGeom prst="line">
              <a:avLst/>
            </a:prstGeom>
            <a:ln w="50800" cap="sq">
              <a:solidFill>
                <a:srgbClr val="00B0F0"/>
              </a:solidFill>
              <a:beve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11668299" y="2466864"/>
                  <a:ext cx="521297" cy="5693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100" b="1" i="1" smtClean="0">
                            <a:solidFill>
                              <a:srgbClr val="00B0F0"/>
                            </a:solidFill>
                            <a:latin typeface="Cambria Math" charset="0"/>
                          </a:rPr>
                          <m:t>𝒂</m:t>
                        </m:r>
                      </m:oMath>
                    </m:oMathPara>
                  </a14:m>
                  <a:endParaRPr lang="en-US" sz="3100" b="1" dirty="0">
                    <a:solidFill>
                      <a:srgbClr val="0F6FC6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68299" y="2466864"/>
                  <a:ext cx="521297" cy="5693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11665894" y="3592399"/>
                  <a:ext cx="526106" cy="5693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100" b="1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𝒉</m:t>
                        </m:r>
                      </m:oMath>
                    </m:oMathPara>
                  </a14:m>
                  <a:endParaRPr lang="en-US" sz="3100" b="1" dirty="0">
                    <a:solidFill>
                      <a:srgbClr val="0F6FC6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65894" y="3592399"/>
                  <a:ext cx="526106" cy="5693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75EF9E34-B804-ED4F-B0BB-0EB25FB27695}"/>
                </a:ext>
              </a:extLst>
            </p:cNvPr>
            <p:cNvGrpSpPr/>
            <p:nvPr/>
          </p:nvGrpSpPr>
          <p:grpSpPr>
            <a:xfrm>
              <a:off x="8295794" y="1299560"/>
              <a:ext cx="4000801" cy="1124122"/>
              <a:chOff x="8448596" y="2573276"/>
              <a:chExt cx="4000801" cy="1124122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xmlns="" id="{87E4CDA7-BA56-264A-8AFB-ACECC0D59752}"/>
                  </a:ext>
                </a:extLst>
              </p:cNvPr>
              <p:cNvSpPr/>
              <p:nvPr/>
            </p:nvSpPr>
            <p:spPr>
              <a:xfrm>
                <a:off x="9171351" y="2624580"/>
                <a:ext cx="565484" cy="565484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C000"/>
                  </a:solidFill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xmlns="" id="{EB96D67D-7C1A-1B43-9E18-36B176EF528D}"/>
                  </a:ext>
                </a:extLst>
              </p:cNvPr>
              <p:cNvSpPr/>
              <p:nvPr/>
            </p:nvSpPr>
            <p:spPr>
              <a:xfrm>
                <a:off x="9840328" y="2624580"/>
                <a:ext cx="565484" cy="565484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C000"/>
                  </a:solidFill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xmlns="" id="{999DE4BD-F423-E944-837A-6E52246FD708}"/>
                  </a:ext>
                </a:extLst>
              </p:cNvPr>
              <p:cNvSpPr/>
              <p:nvPr/>
            </p:nvSpPr>
            <p:spPr>
              <a:xfrm>
                <a:off x="10509305" y="2624580"/>
                <a:ext cx="565484" cy="565484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C000"/>
                  </a:solidFill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xmlns="" id="{15F7B088-F543-2F47-A6DA-8E2C6F2CB01F}"/>
                  </a:ext>
                </a:extLst>
              </p:cNvPr>
              <p:cNvSpPr/>
              <p:nvPr/>
            </p:nvSpPr>
            <p:spPr>
              <a:xfrm>
                <a:off x="11178282" y="2624580"/>
                <a:ext cx="565484" cy="565484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C000"/>
                  </a:solidFill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xmlns="" id="{19B8FF79-6318-4545-BB77-BB1628406C9E}"/>
                  </a:ext>
                </a:extLst>
              </p:cNvPr>
              <p:cNvSpPr/>
              <p:nvPr/>
            </p:nvSpPr>
            <p:spPr>
              <a:xfrm>
                <a:off x="8502374" y="2624580"/>
                <a:ext cx="565484" cy="565484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C000"/>
                  </a:solidFill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xmlns="" id="{0A7D4914-C313-F94A-89C2-34ACFB7DD0C8}"/>
                  </a:ext>
                </a:extLst>
              </p:cNvPr>
              <p:cNvSpPr/>
              <p:nvPr/>
            </p:nvSpPr>
            <p:spPr>
              <a:xfrm>
                <a:off x="8448596" y="2573276"/>
                <a:ext cx="3354780" cy="682831"/>
              </a:xfrm>
              <a:prstGeom prst="rect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C000"/>
                  </a:solidFill>
                </a:endParaRPr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xmlns="" id="{DD302D28-9060-5A41-A0A3-008BA1F39A9A}"/>
                  </a:ext>
                </a:extLst>
              </p:cNvPr>
              <p:cNvCxnSpPr/>
              <p:nvPr/>
            </p:nvCxnSpPr>
            <p:spPr>
              <a:xfrm flipV="1">
                <a:off x="10125986" y="3256107"/>
                <a:ext cx="0" cy="441291"/>
              </a:xfrm>
              <a:prstGeom prst="straightConnector1">
                <a:avLst/>
              </a:prstGeom>
              <a:ln w="50800">
                <a:solidFill>
                  <a:srgbClr val="00B0F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xmlns="" id="{1730A465-DF08-9445-96A0-6C40C9024018}"/>
                      </a:ext>
                    </a:extLst>
                  </p:cNvPr>
                  <p:cNvSpPr txBox="1"/>
                  <p:nvPr/>
                </p:nvSpPr>
                <p:spPr>
                  <a:xfrm>
                    <a:off x="11820699" y="2619264"/>
                    <a:ext cx="628698" cy="5693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1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31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oMath>
                      </m:oMathPara>
                    </a14:m>
                    <a:endParaRPr lang="en-US" sz="3100" b="1" dirty="0">
                      <a:solidFill>
                        <a:srgbClr val="0F6FC6"/>
                      </a:solidFill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1730A465-DF08-9445-96A0-6C40C90240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0699" y="2619264"/>
                    <a:ext cx="628698" cy="56938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000"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2B37FA68-BD85-ED47-8151-5CEC3415C8DD}"/>
                </a:ext>
              </a:extLst>
            </p:cNvPr>
            <p:cNvGrpSpPr/>
            <p:nvPr/>
          </p:nvGrpSpPr>
          <p:grpSpPr>
            <a:xfrm>
              <a:off x="8494535" y="2594818"/>
              <a:ext cx="2950071" cy="324968"/>
              <a:chOff x="8349572" y="2594818"/>
              <a:chExt cx="2950071" cy="32496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xmlns="" id="{A0F0DD51-9172-BB43-9B18-628781975506}"/>
                  </a:ext>
                </a:extLst>
              </p:cNvPr>
              <p:cNvGrpSpPr/>
              <p:nvPr/>
            </p:nvGrpSpPr>
            <p:grpSpPr>
              <a:xfrm>
                <a:off x="8349572" y="2594818"/>
                <a:ext cx="1822642" cy="317973"/>
                <a:chOff x="8349974" y="2472180"/>
                <a:chExt cx="3241392" cy="565484"/>
              </a:xfrm>
            </p:grpSpPr>
            <p:sp>
              <p:nvSpPr>
                <p:cNvPr id="58" name="Oval 57"/>
                <p:cNvSpPr/>
                <p:nvPr/>
              </p:nvSpPr>
              <p:spPr>
                <a:xfrm>
                  <a:off x="9018951" y="2472180"/>
                  <a:ext cx="565484" cy="565484"/>
                </a:xfrm>
                <a:prstGeom prst="ellipse">
                  <a:avLst/>
                </a:prstGeom>
                <a:noFill/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Oval 58"/>
                <p:cNvSpPr/>
                <p:nvPr/>
              </p:nvSpPr>
              <p:spPr>
                <a:xfrm>
                  <a:off x="9687928" y="2472180"/>
                  <a:ext cx="565484" cy="565484"/>
                </a:xfrm>
                <a:prstGeom prst="ellipse">
                  <a:avLst/>
                </a:prstGeom>
                <a:noFill/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Oval 59"/>
                <p:cNvSpPr/>
                <p:nvPr/>
              </p:nvSpPr>
              <p:spPr>
                <a:xfrm>
                  <a:off x="10356905" y="2472180"/>
                  <a:ext cx="565484" cy="565484"/>
                </a:xfrm>
                <a:prstGeom prst="ellipse">
                  <a:avLst/>
                </a:prstGeom>
                <a:noFill/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Oval 60"/>
                <p:cNvSpPr/>
                <p:nvPr/>
              </p:nvSpPr>
              <p:spPr>
                <a:xfrm>
                  <a:off x="11025882" y="2472180"/>
                  <a:ext cx="565484" cy="565484"/>
                </a:xfrm>
                <a:prstGeom prst="ellipse">
                  <a:avLst/>
                </a:prstGeom>
                <a:noFill/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>
                  <a:off x="8349974" y="2472180"/>
                  <a:ext cx="565484" cy="565484"/>
                </a:xfrm>
                <a:prstGeom prst="ellipse">
                  <a:avLst/>
                </a:prstGeom>
                <a:noFill/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xmlns="" id="{FD63E3D8-03DD-E147-BAD4-14498209883A}"/>
                  </a:ext>
                </a:extLst>
              </p:cNvPr>
              <p:cNvGrpSpPr/>
              <p:nvPr/>
            </p:nvGrpSpPr>
            <p:grpSpPr>
              <a:xfrm>
                <a:off x="10229335" y="2601813"/>
                <a:ext cx="1070308" cy="317973"/>
                <a:chOff x="8349974" y="2472180"/>
                <a:chExt cx="1903438" cy="565484"/>
              </a:xfrm>
            </p:grpSpPr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xmlns="" id="{5FB6B66C-AED5-FB45-A3C4-142E3F1F3132}"/>
                    </a:ext>
                  </a:extLst>
                </p:cNvPr>
                <p:cNvSpPr/>
                <p:nvPr/>
              </p:nvSpPr>
              <p:spPr>
                <a:xfrm>
                  <a:off x="9018951" y="2472180"/>
                  <a:ext cx="565484" cy="565484"/>
                </a:xfrm>
                <a:prstGeom prst="ellipse">
                  <a:avLst/>
                </a:prstGeom>
                <a:noFill/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xmlns="" id="{C6DC76C2-6108-154D-B090-A35D7C7D2D1E}"/>
                    </a:ext>
                  </a:extLst>
                </p:cNvPr>
                <p:cNvSpPr/>
                <p:nvPr/>
              </p:nvSpPr>
              <p:spPr>
                <a:xfrm>
                  <a:off x="9687928" y="2472180"/>
                  <a:ext cx="565484" cy="565484"/>
                </a:xfrm>
                <a:prstGeom prst="ellipse">
                  <a:avLst/>
                </a:prstGeom>
                <a:noFill/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xmlns="" id="{038753A5-828D-7F48-AC9C-BA7A318B84CC}"/>
                    </a:ext>
                  </a:extLst>
                </p:cNvPr>
                <p:cNvSpPr/>
                <p:nvPr/>
              </p:nvSpPr>
              <p:spPr>
                <a:xfrm>
                  <a:off x="8349974" y="2472180"/>
                  <a:ext cx="565484" cy="565484"/>
                </a:xfrm>
                <a:prstGeom prst="ellipse">
                  <a:avLst/>
                </a:prstGeom>
                <a:noFill/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2943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Attractor Net III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63" y="1371603"/>
                <a:ext cx="5760932" cy="5408337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800"/>
                  </a:spcBef>
                  <a:buNone/>
                  <a:tabLst>
                    <a:tab pos="2738438" algn="ctr"/>
                  </a:tabLst>
                </a:pPr>
                <a:r>
                  <a:rPr lang="en-US" sz="1500" dirty="0">
                    <a:solidFill>
                      <a:schemeClr val="tx1"/>
                    </a:solidFill>
                  </a:rPr>
                  <a:t>Initialization</a:t>
                </a:r>
                <a:r>
                  <a:rPr lang="en-US" b="1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B0F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B0F0"/>
                            </a:solidFill>
                            <a:latin typeface="Cambria Math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B0F0"/>
                            </a:solidFill>
                            <a:latin typeface="Cambria Math" charset="0"/>
                          </a:rPr>
                          <m:t>𝟎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marL="88900" indent="-88900" algn="ctr">
                  <a:spcBef>
                    <a:spcPts val="800"/>
                  </a:spcBef>
                  <a:tabLst>
                    <a:tab pos="2738438" algn="ctr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88900" indent="-88900" algn="ctr">
                  <a:spcBef>
                    <a:spcPts val="800"/>
                  </a:spcBef>
                  <a:tabLst>
                    <a:tab pos="2738438" algn="ctr"/>
                  </a:tabLst>
                </a:pPr>
                <a:endParaRPr lang="en-US" b="1" dirty="0">
                  <a:solidFill>
                    <a:schemeClr val="tx1"/>
                  </a:solidFill>
                </a:endParaRPr>
              </a:p>
              <a:p>
                <a:pPr marL="0" indent="0">
                  <a:spcBef>
                    <a:spcPts val="800"/>
                  </a:spcBef>
                  <a:buNone/>
                  <a:tabLst>
                    <a:tab pos="2738438" algn="ctr"/>
                  </a:tabLst>
                </a:pPr>
                <a:r>
                  <a:rPr lang="en-US" sz="1500" b="1" dirty="0">
                    <a:solidFill>
                      <a:schemeClr val="tx1"/>
                    </a:solidFill>
                  </a:rPr>
                  <a:t>Update</a:t>
                </a:r>
                <a:r>
                  <a:rPr lang="en-US" b="1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B0F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B0F0"/>
                            </a:solidFill>
                            <a:latin typeface="Cambria Math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B0F0"/>
                            </a:solidFill>
                            <a:latin typeface="Cambria Math" charset="0"/>
                          </a:rPr>
                          <m:t>𝒕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B0F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charset="0"/>
                              </a:rPr>
                              <m:t>𝒕</m:t>
                            </m:r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endParaRPr lang="en-US" b="1" i="1" dirty="0">
                  <a:solidFill>
                    <a:schemeClr val="tx1"/>
                  </a:solidFill>
                  <a:latin typeface="Cambria Math" charset="0"/>
                </a:endParaRPr>
              </a:p>
              <a:p>
                <a:pPr marL="88900" indent="-88900" algn="ctr">
                  <a:spcBef>
                    <a:spcPts val="800"/>
                  </a:spcBef>
                  <a:tabLst>
                    <a:tab pos="2738438" algn="ctr"/>
                  </a:tabLst>
                </a:pPr>
                <a:endParaRPr lang="en-US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800"/>
                  </a:spcBef>
                  <a:buNone/>
                  <a:tabLst>
                    <a:tab pos="2738438" algn="ctr"/>
                  </a:tabLst>
                </a:pPr>
                <a:r>
                  <a:rPr lang="en-US" sz="1500" b="1" dirty="0">
                    <a:solidFill>
                      <a:schemeClr val="tx1"/>
                    </a:solidFill>
                  </a:rPr>
                  <a:t>Output</a:t>
                </a:r>
                <a:r>
                  <a:rPr lang="en-US" b="1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𝑶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𝑶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solidFill>
                                  <a:srgbClr val="00B0F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p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88900" indent="-88900" algn="ctr">
                  <a:spcBef>
                    <a:spcPts val="800"/>
                  </a:spcBef>
                  <a:tabLst>
                    <a:tab pos="2738438" algn="ctr"/>
                  </a:tabLst>
                </a:pPr>
                <a:endParaRPr lang="en-US" b="1" dirty="0">
                  <a:solidFill>
                    <a:schemeClr val="tx1"/>
                  </a:solidFill>
                </a:endParaRPr>
              </a:p>
              <a:p>
                <a:pPr marL="88900" indent="-88900" algn="ctr">
                  <a:spcBef>
                    <a:spcPts val="800"/>
                  </a:spcBef>
                  <a:tabLst>
                    <a:tab pos="2738438" algn="ctr"/>
                  </a:tabLst>
                </a:pPr>
                <a:r>
                  <a:rPr lang="en-US" b="1" dirty="0">
                    <a:solidFill>
                      <a:schemeClr val="tx1"/>
                    </a:solidFill>
                  </a:rPr>
                  <a:t>To achieve attractor dynamics</a:t>
                </a:r>
                <a:br>
                  <a:rPr lang="en-US" b="1" dirty="0">
                    <a:solidFill>
                      <a:schemeClr val="tx1"/>
                    </a:solidFill>
                  </a:rPr>
                </a:br>
                <a:r>
                  <a:rPr lang="en-US" b="1" dirty="0">
                    <a:solidFill>
                      <a:schemeClr val="tx1"/>
                    </a:solidFill>
                  </a:rPr>
                  <a:t>(</a:t>
                </a:r>
                <a:r>
                  <a:rPr lang="en-US" b="1" dirty="0" err="1">
                    <a:solidFill>
                      <a:schemeClr val="tx1"/>
                    </a:solidFill>
                  </a:rPr>
                  <a:t>Koiran</a:t>
                </a:r>
                <a:r>
                  <a:rPr lang="en-US" b="1" dirty="0">
                    <a:solidFill>
                      <a:schemeClr val="tx1"/>
                    </a:solidFill>
                  </a:rPr>
                  <a:t>, 1994):</a:t>
                </a:r>
              </a:p>
              <a:p>
                <a:pPr marL="88900" indent="-88900" algn="ctr">
                  <a:spcBef>
                    <a:spcPts val="800"/>
                  </a:spcBef>
                  <a:tabLst>
                    <a:tab pos="2738438" algn="ctr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𝒊𝒋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𝒋𝒊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marL="88900" indent="-88900" algn="ctr">
                  <a:spcBef>
                    <a:spcPts val="800"/>
                  </a:spcBef>
                  <a:tabLst>
                    <a:tab pos="2738438" algn="ctr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𝒊𝒊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≥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63" y="1371603"/>
                <a:ext cx="5760932" cy="5408337"/>
              </a:xfrm>
              <a:blipFill rotWithShape="0">
                <a:blip r:embed="rId2"/>
                <a:stretch>
                  <a:fillRect l="-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xmlns="" id="{F98E508E-C7EE-C54B-B989-18C522AB09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8936" y="1424416"/>
                <a:ext cx="2032317" cy="3192198"/>
              </a:xfrm>
              <a:prstGeom prst="rect">
                <a:avLst/>
              </a:prstGeom>
              <a:ln>
                <a:solidFill>
                  <a:srgbClr val="7030A0"/>
                </a:solidFill>
              </a:ln>
            </p:spPr>
            <p:txBody>
              <a:bodyPr vert="horz" lIns="100794" tIns="50397" rIns="100794" bIns="50397" rtlCol="0">
                <a:normAutofit fontScale="62500" lnSpcReduction="20000"/>
              </a:bodyPr>
              <a:lstStyle>
                <a:lvl1pPr marL="88931" indent="-88931" algn="l" defTabSz="889409" rtl="0" eaLnBrk="1" latinLnBrk="0" hangingPunct="1">
                  <a:spcBef>
                    <a:spcPts val="1946"/>
                  </a:spcBef>
                  <a:spcAft>
                    <a:spcPts val="0"/>
                  </a:spcAft>
                  <a:buClr>
                    <a:schemeClr val="bg1"/>
                  </a:buClr>
                  <a:buSzPct val="25000"/>
                  <a:buFont typeface="Wingdings" pitchFamily="2" charset="2"/>
                  <a:buChar char="ü"/>
                  <a:defRPr kumimoji="1" sz="2735" b="1" kern="1200" baseline="0">
                    <a:solidFill>
                      <a:schemeClr val="accent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55726" indent="-249034" algn="l" defTabSz="889409" rtl="0" eaLnBrk="1" latinLnBrk="0" hangingPunct="1">
                  <a:spcBef>
                    <a:spcPts val="1946"/>
                  </a:spcBef>
                  <a:spcAft>
                    <a:spcPts val="0"/>
                  </a:spcAft>
                  <a:buFont typeface="Wingdings" pitchFamily="2" charset="2"/>
                  <a:buChar char="§"/>
                  <a:defRPr kumimoji="1" sz="2647" b="1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2pPr>
                <a:lvl3pPr marL="351604" indent="0" algn="l" defTabSz="889409" rtl="0" eaLnBrk="1" latinLnBrk="0" hangingPunct="1">
                  <a:spcBef>
                    <a:spcPts val="1167"/>
                  </a:spcBef>
                  <a:buClr>
                    <a:schemeClr val="bg1"/>
                  </a:buClr>
                  <a:buSzPct val="25000"/>
                  <a:buFont typeface="Calibri" pitchFamily="34" charset="0"/>
                  <a:buChar char=" "/>
                  <a:defRPr kumimoji="1" sz="2471" b="1" kern="1200" baseline="0">
                    <a:solidFill>
                      <a:schemeClr val="accent6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500257" indent="-145236" algn="l" defTabSz="889409" rtl="0" eaLnBrk="1" latinLnBrk="0" hangingPunct="1">
                  <a:spcBef>
                    <a:spcPts val="1167"/>
                  </a:spcBef>
                  <a:buFont typeface="Arial"/>
                  <a:buChar char="•"/>
                  <a:defRPr kumimoji="1" sz="2294" b="1" kern="1200">
                    <a:solidFill>
                      <a:schemeClr val="accent5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551919" indent="0" algn="l" defTabSz="889409" rtl="0" eaLnBrk="1" latinLnBrk="0" hangingPunct="1">
                  <a:spcBef>
                    <a:spcPts val="778"/>
                  </a:spcBef>
                  <a:buFont typeface="Calibri" pitchFamily="34" charset="0"/>
                  <a:buNone/>
                  <a:defRPr kumimoji="1" sz="211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445875" indent="-222352" algn="l" defTabSz="889409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194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90579" indent="-222352" algn="l" defTabSz="889409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194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35284" indent="-222352" algn="l" defTabSz="889409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194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79988" indent="-222352" algn="l" defTabSz="889409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kumimoji="1" sz="194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tabLst>
                    <a:tab pos="849313" algn="l"/>
                  </a:tabLst>
                </a:pPr>
                <a:r>
                  <a:rPr lang="en-US" b="1" dirty="0">
                    <a:solidFill>
                      <a:srgbClr val="FFC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	dim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88900" indent="-88900">
                  <a:buNone/>
                  <a:tabLst>
                    <a:tab pos="849313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	dim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88900" indent="-88900">
                  <a:tabLst>
                    <a:tab pos="84931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	dim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88900" indent="-88900">
                  <a:tabLst>
                    <a:tab pos="84931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	dim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88900" indent="-88900">
                  <a:tabLst>
                    <a:tab pos="849313" algn="l"/>
                  </a:tabLst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	dim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88900" indent="-88900">
                  <a:tabLst>
                    <a:tab pos="84931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	dim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88900" indent="-88900">
                  <a:tabLst>
                    <a:tab pos="84931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	dim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F98E508E-C7EE-C54B-B989-18C522AB0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936" y="1424416"/>
                <a:ext cx="2032317" cy="3192198"/>
              </a:xfrm>
              <a:prstGeom prst="rect">
                <a:avLst/>
              </a:prstGeom>
              <a:blipFill>
                <a:blip r:embed="rId3"/>
                <a:stretch>
                  <a:fillRect t="-1575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B1EAB764-99F4-6148-8D43-24164BD376C2}"/>
              </a:ext>
            </a:extLst>
          </p:cNvPr>
          <p:cNvGrpSpPr/>
          <p:nvPr/>
        </p:nvGrpSpPr>
        <p:grpSpPr>
          <a:xfrm>
            <a:off x="7847458" y="764887"/>
            <a:ext cx="4344542" cy="2928269"/>
            <a:chOff x="7952053" y="1299560"/>
            <a:chExt cx="4344542" cy="2928269"/>
          </a:xfrm>
        </p:grpSpPr>
        <p:sp>
          <p:nvSpPr>
            <p:cNvPr id="52" name="Oval 51"/>
            <p:cNvSpPr/>
            <p:nvPr/>
          </p:nvSpPr>
          <p:spPr>
            <a:xfrm>
              <a:off x="9018951" y="3596302"/>
              <a:ext cx="565484" cy="565484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9687928" y="3596302"/>
              <a:ext cx="565484" cy="565484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0356905" y="3596302"/>
              <a:ext cx="565484" cy="565484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1025882" y="3596302"/>
              <a:ext cx="565484" cy="565484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8349974" y="3596302"/>
              <a:ext cx="565484" cy="565484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296196" y="3544998"/>
              <a:ext cx="3354780" cy="682831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8296196" y="2420876"/>
              <a:ext cx="3354780" cy="682831"/>
            </a:xfrm>
            <a:prstGeom prst="rect">
              <a:avLst/>
            </a:prstGeom>
            <a:noFill/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 flipV="1">
              <a:off x="9973586" y="3103707"/>
              <a:ext cx="0" cy="441291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7952053" y="2965189"/>
              <a:ext cx="355421" cy="0"/>
            </a:xfrm>
            <a:prstGeom prst="line">
              <a:avLst/>
            </a:prstGeom>
            <a:ln w="50800">
              <a:solidFill>
                <a:srgbClr val="00B0F0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>
              <a:off x="7952053" y="2550322"/>
              <a:ext cx="355421" cy="0"/>
            </a:xfrm>
            <a:prstGeom prst="line">
              <a:avLst/>
            </a:prstGeom>
            <a:ln w="50800">
              <a:solidFill>
                <a:srgbClr val="00B0F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7952053" y="2550322"/>
              <a:ext cx="0" cy="414867"/>
            </a:xfrm>
            <a:prstGeom prst="line">
              <a:avLst/>
            </a:prstGeom>
            <a:ln w="50800" cap="sq">
              <a:solidFill>
                <a:srgbClr val="00B0F0"/>
              </a:solidFill>
              <a:bevel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11668299" y="2466864"/>
                  <a:ext cx="521297" cy="5693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100" b="1" i="1" smtClean="0">
                            <a:solidFill>
                              <a:srgbClr val="00B0F0"/>
                            </a:solidFill>
                            <a:latin typeface="Cambria Math" charset="0"/>
                          </a:rPr>
                          <m:t>𝒂</m:t>
                        </m:r>
                      </m:oMath>
                    </m:oMathPara>
                  </a14:m>
                  <a:endParaRPr lang="en-US" sz="3100" b="1" dirty="0">
                    <a:solidFill>
                      <a:srgbClr val="0F6FC6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68299" y="2466864"/>
                  <a:ext cx="521297" cy="5693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11665894" y="3592399"/>
                  <a:ext cx="526106" cy="5693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100" b="1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𝒉</m:t>
                        </m:r>
                      </m:oMath>
                    </m:oMathPara>
                  </a14:m>
                  <a:endParaRPr lang="en-US" sz="3100" b="1" dirty="0">
                    <a:solidFill>
                      <a:srgbClr val="0F6FC6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65894" y="3592399"/>
                  <a:ext cx="526106" cy="5693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75EF9E34-B804-ED4F-B0BB-0EB25FB27695}"/>
                </a:ext>
              </a:extLst>
            </p:cNvPr>
            <p:cNvGrpSpPr/>
            <p:nvPr/>
          </p:nvGrpSpPr>
          <p:grpSpPr>
            <a:xfrm>
              <a:off x="8295794" y="1299560"/>
              <a:ext cx="4000801" cy="1124122"/>
              <a:chOff x="8448596" y="2573276"/>
              <a:chExt cx="4000801" cy="1124122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xmlns="" id="{87E4CDA7-BA56-264A-8AFB-ACECC0D59752}"/>
                  </a:ext>
                </a:extLst>
              </p:cNvPr>
              <p:cNvSpPr/>
              <p:nvPr/>
            </p:nvSpPr>
            <p:spPr>
              <a:xfrm>
                <a:off x="9171351" y="2624580"/>
                <a:ext cx="565484" cy="565484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C000"/>
                  </a:solidFill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xmlns="" id="{EB96D67D-7C1A-1B43-9E18-36B176EF528D}"/>
                  </a:ext>
                </a:extLst>
              </p:cNvPr>
              <p:cNvSpPr/>
              <p:nvPr/>
            </p:nvSpPr>
            <p:spPr>
              <a:xfrm>
                <a:off x="9840328" y="2624580"/>
                <a:ext cx="565484" cy="565484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C000"/>
                  </a:solidFill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xmlns="" id="{999DE4BD-F423-E944-837A-6E52246FD708}"/>
                  </a:ext>
                </a:extLst>
              </p:cNvPr>
              <p:cNvSpPr/>
              <p:nvPr/>
            </p:nvSpPr>
            <p:spPr>
              <a:xfrm>
                <a:off x="10509305" y="2624580"/>
                <a:ext cx="565484" cy="565484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C000"/>
                  </a:solidFill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xmlns="" id="{15F7B088-F543-2F47-A6DA-8E2C6F2CB01F}"/>
                  </a:ext>
                </a:extLst>
              </p:cNvPr>
              <p:cNvSpPr/>
              <p:nvPr/>
            </p:nvSpPr>
            <p:spPr>
              <a:xfrm>
                <a:off x="11178282" y="2624580"/>
                <a:ext cx="565484" cy="565484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C000"/>
                  </a:solidFill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xmlns="" id="{19B8FF79-6318-4545-BB77-BB1628406C9E}"/>
                  </a:ext>
                </a:extLst>
              </p:cNvPr>
              <p:cNvSpPr/>
              <p:nvPr/>
            </p:nvSpPr>
            <p:spPr>
              <a:xfrm>
                <a:off x="8502374" y="2624580"/>
                <a:ext cx="565484" cy="565484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C000"/>
                  </a:solidFill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xmlns="" id="{0A7D4914-C313-F94A-89C2-34ACFB7DD0C8}"/>
                  </a:ext>
                </a:extLst>
              </p:cNvPr>
              <p:cNvSpPr/>
              <p:nvPr/>
            </p:nvSpPr>
            <p:spPr>
              <a:xfrm>
                <a:off x="8448596" y="2573276"/>
                <a:ext cx="3354780" cy="682831"/>
              </a:xfrm>
              <a:prstGeom prst="rect">
                <a:avLst/>
              </a:prstGeom>
              <a:noFill/>
              <a:ln w="254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C000"/>
                  </a:solidFill>
                </a:endParaRPr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xmlns="" id="{DD302D28-9060-5A41-A0A3-008BA1F39A9A}"/>
                  </a:ext>
                </a:extLst>
              </p:cNvPr>
              <p:cNvCxnSpPr/>
              <p:nvPr/>
            </p:nvCxnSpPr>
            <p:spPr>
              <a:xfrm flipV="1">
                <a:off x="10125986" y="3256107"/>
                <a:ext cx="0" cy="441291"/>
              </a:xfrm>
              <a:prstGeom prst="straightConnector1">
                <a:avLst/>
              </a:prstGeom>
              <a:ln w="50800">
                <a:solidFill>
                  <a:srgbClr val="00B0F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xmlns="" id="{1730A465-DF08-9445-96A0-6C40C9024018}"/>
                      </a:ext>
                    </a:extLst>
                  </p:cNvPr>
                  <p:cNvSpPr txBox="1"/>
                  <p:nvPr/>
                </p:nvSpPr>
                <p:spPr>
                  <a:xfrm>
                    <a:off x="11820699" y="2619264"/>
                    <a:ext cx="628698" cy="5693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1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31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oMath>
                      </m:oMathPara>
                    </a14:m>
                    <a:endParaRPr lang="en-US" sz="3100" b="1" dirty="0">
                      <a:solidFill>
                        <a:srgbClr val="0F6FC6"/>
                      </a:solidFill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1730A465-DF08-9445-96A0-6C40C90240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0699" y="2619264"/>
                    <a:ext cx="628698" cy="56938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000" r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2B37FA68-BD85-ED47-8151-5CEC3415C8DD}"/>
                </a:ext>
              </a:extLst>
            </p:cNvPr>
            <p:cNvGrpSpPr/>
            <p:nvPr/>
          </p:nvGrpSpPr>
          <p:grpSpPr>
            <a:xfrm>
              <a:off x="8494535" y="2594818"/>
              <a:ext cx="2950071" cy="324968"/>
              <a:chOff x="8349572" y="2594818"/>
              <a:chExt cx="2950071" cy="32496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xmlns="" id="{A0F0DD51-9172-BB43-9B18-628781975506}"/>
                  </a:ext>
                </a:extLst>
              </p:cNvPr>
              <p:cNvGrpSpPr/>
              <p:nvPr/>
            </p:nvGrpSpPr>
            <p:grpSpPr>
              <a:xfrm>
                <a:off x="8349572" y="2594818"/>
                <a:ext cx="1822642" cy="317973"/>
                <a:chOff x="8349974" y="2472180"/>
                <a:chExt cx="3241392" cy="565484"/>
              </a:xfrm>
            </p:grpSpPr>
            <p:sp>
              <p:nvSpPr>
                <p:cNvPr id="58" name="Oval 57"/>
                <p:cNvSpPr/>
                <p:nvPr/>
              </p:nvSpPr>
              <p:spPr>
                <a:xfrm>
                  <a:off x="9018951" y="2472180"/>
                  <a:ext cx="565484" cy="565484"/>
                </a:xfrm>
                <a:prstGeom prst="ellipse">
                  <a:avLst/>
                </a:prstGeom>
                <a:noFill/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Oval 58"/>
                <p:cNvSpPr/>
                <p:nvPr/>
              </p:nvSpPr>
              <p:spPr>
                <a:xfrm>
                  <a:off x="9687928" y="2472180"/>
                  <a:ext cx="565484" cy="565484"/>
                </a:xfrm>
                <a:prstGeom prst="ellipse">
                  <a:avLst/>
                </a:prstGeom>
                <a:noFill/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Oval 59"/>
                <p:cNvSpPr/>
                <p:nvPr/>
              </p:nvSpPr>
              <p:spPr>
                <a:xfrm>
                  <a:off x="10356905" y="2472180"/>
                  <a:ext cx="565484" cy="565484"/>
                </a:xfrm>
                <a:prstGeom prst="ellipse">
                  <a:avLst/>
                </a:prstGeom>
                <a:noFill/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Oval 60"/>
                <p:cNvSpPr/>
                <p:nvPr/>
              </p:nvSpPr>
              <p:spPr>
                <a:xfrm>
                  <a:off x="11025882" y="2472180"/>
                  <a:ext cx="565484" cy="565484"/>
                </a:xfrm>
                <a:prstGeom prst="ellipse">
                  <a:avLst/>
                </a:prstGeom>
                <a:noFill/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>
                  <a:off x="8349974" y="2472180"/>
                  <a:ext cx="565484" cy="565484"/>
                </a:xfrm>
                <a:prstGeom prst="ellipse">
                  <a:avLst/>
                </a:prstGeom>
                <a:noFill/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xmlns="" id="{FD63E3D8-03DD-E147-BAD4-14498209883A}"/>
                  </a:ext>
                </a:extLst>
              </p:cNvPr>
              <p:cNvGrpSpPr/>
              <p:nvPr/>
            </p:nvGrpSpPr>
            <p:grpSpPr>
              <a:xfrm>
                <a:off x="10229335" y="2601813"/>
                <a:ext cx="1070308" cy="317973"/>
                <a:chOff x="8349974" y="2472180"/>
                <a:chExt cx="1903438" cy="565484"/>
              </a:xfrm>
            </p:grpSpPr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xmlns="" id="{5FB6B66C-AED5-FB45-A3C4-142E3F1F3132}"/>
                    </a:ext>
                  </a:extLst>
                </p:cNvPr>
                <p:cNvSpPr/>
                <p:nvPr/>
              </p:nvSpPr>
              <p:spPr>
                <a:xfrm>
                  <a:off x="9018951" y="2472180"/>
                  <a:ext cx="565484" cy="565484"/>
                </a:xfrm>
                <a:prstGeom prst="ellipse">
                  <a:avLst/>
                </a:prstGeom>
                <a:noFill/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xmlns="" id="{C6DC76C2-6108-154D-B090-A35D7C7D2D1E}"/>
                    </a:ext>
                  </a:extLst>
                </p:cNvPr>
                <p:cNvSpPr/>
                <p:nvPr/>
              </p:nvSpPr>
              <p:spPr>
                <a:xfrm>
                  <a:off x="9687928" y="2472180"/>
                  <a:ext cx="565484" cy="565484"/>
                </a:xfrm>
                <a:prstGeom prst="ellipse">
                  <a:avLst/>
                </a:prstGeom>
                <a:noFill/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xmlns="" id="{038753A5-828D-7F48-AC9C-BA7A318B84CC}"/>
                    </a:ext>
                  </a:extLst>
                </p:cNvPr>
                <p:cNvSpPr/>
                <p:nvPr/>
              </p:nvSpPr>
              <p:spPr>
                <a:xfrm>
                  <a:off x="8349974" y="2472180"/>
                  <a:ext cx="565484" cy="565484"/>
                </a:xfrm>
                <a:prstGeom prst="ellipse">
                  <a:avLst/>
                </a:prstGeom>
                <a:noFill/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912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46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/>
          <a:stretch/>
        </p:blipFill>
        <p:spPr>
          <a:xfrm>
            <a:off x="5477539" y="6314532"/>
            <a:ext cx="6731376" cy="3011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4715"/>
            <a:ext cx="46482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Same equilibrium location on different tasks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735" y="-299941"/>
            <a:ext cx="6644265" cy="3322133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735" y="3063339"/>
            <a:ext cx="6656097" cy="332804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7196358" y="0"/>
            <a:ext cx="26245" cy="10116273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930732" y="4560125"/>
            <a:ext cx="915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kazakov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173224" y="7635477"/>
            <a:ext cx="48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xor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028810" y="1669439"/>
            <a:ext cx="694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458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7007"/>
            <a:ext cx="2923309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Limiting the attractor loss value (0.2=:lambda)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391" y="0"/>
            <a:ext cx="7450282" cy="37251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576" y="3394243"/>
            <a:ext cx="6443796" cy="370983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073035" y="4768279"/>
            <a:ext cx="209748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Limiting </a:t>
            </a:r>
          </a:p>
          <a:p>
            <a:r>
              <a:rPr lang="en-US" dirty="0" smtClean="0"/>
              <a:t>(measure if this actually does better)</a:t>
            </a:r>
            <a:br>
              <a:rPr lang="en-US" dirty="0" smtClean="0"/>
            </a:br>
            <a:r>
              <a:rPr lang="en-US" dirty="0" smtClean="0"/>
              <a:t>stopping one training works against the task loss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75709" y="1862570"/>
            <a:ext cx="1289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Not limiting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6487987" y="-197727"/>
            <a:ext cx="18861" cy="701991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171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5791"/>
            <a:ext cx="31750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Architecture tweaks (HH, lambda 0.1)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80" y="2976489"/>
            <a:ext cx="6813452" cy="34067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692" y="-4512682"/>
            <a:ext cx="15314507" cy="765725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7490310" y="-161917"/>
            <a:ext cx="18861" cy="7019917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5772" y="5123543"/>
            <a:ext cx="3294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HH </a:t>
            </a:r>
            <a:r>
              <a:rPr lang="mr-IN" dirty="0" smtClean="0"/>
              <a:t>–</a:t>
            </a:r>
            <a:r>
              <a:rPr lang="en-US" dirty="0" smtClean="0"/>
              <a:t> not super stable, but it’s not optimized currently for convergence, so convergence is mostly due to training objective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189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40055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Architecture tweaks (separate projection)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79095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Not sure how to incentivize them to cooperate while training separately</a:t>
            </a:r>
          </a:p>
          <a:p>
            <a:r>
              <a:rPr lang="en-US" dirty="0" smtClean="0"/>
              <a:t>Maybe this is where some information sensitive incentive might be helpfu</a:t>
            </a:r>
            <a:r>
              <a:rPr lang="en-US" dirty="0"/>
              <a:t>l</a:t>
            </a:r>
            <a:r>
              <a:rPr lang="en-US" dirty="0" smtClean="0"/>
              <a:t>. This idea feels right since the two tasks are really separate, so forcing them to work in the same domain seems restrictive.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430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2522220" cy="1325563"/>
          </a:xfrm>
        </p:spPr>
        <p:txBody>
          <a:bodyPr/>
          <a:lstStyle/>
          <a:p>
            <a:r>
              <a:rPr lang="en-US" dirty="0" smtClean="0"/>
              <a:t>What to look for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310" y="465138"/>
            <a:ext cx="11423650" cy="571182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268980" y="914400"/>
            <a:ext cx="1897380" cy="911225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612005" y="3469006"/>
            <a:ext cx="1337310" cy="1626394"/>
          </a:xfrm>
          <a:prstGeom prst="ellipse">
            <a:avLst/>
          </a:prstGeom>
          <a:noFill/>
          <a:ln w="571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32852" y="3473"/>
            <a:ext cx="31164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Failed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(attractor converged without communicating with the task objective)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52903" y="3840758"/>
            <a:ext cx="311646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Success</a:t>
            </a:r>
            <a:r>
              <a:rPr lang="en-US" dirty="0" smtClean="0">
                <a:solidFill>
                  <a:srgbClr val="00B050"/>
                </a:solidFill>
              </a:rPr>
              <a:t> (attractor converged while communicating with the task objective =&gt; some sort of equilibrium in attraction reached)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6268" y="4871899"/>
            <a:ext cx="33866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QUETSION: should we incentivize the communication stronger somehow? Sometimes the </a:t>
            </a:r>
            <a:r>
              <a:rPr lang="en-US" b="1" dirty="0" err="1" smtClean="0"/>
              <a:t>bias_lambda</a:t>
            </a:r>
            <a:r>
              <a:rPr lang="en-US" b="1" dirty="0" smtClean="0"/>
              <a:t> gets small, but maybe force the network to pay attention to </a:t>
            </a:r>
            <a:r>
              <a:rPr lang="en-US" b="1" dirty="0" err="1" smtClean="0"/>
              <a:t>input_bias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04092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118811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Equilibrium of “attraction” (“direct” attractor)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946" y="-1810544"/>
            <a:ext cx="8702676" cy="4351338"/>
          </a:xfrm>
        </p:spPr>
      </p:pic>
      <p:sp>
        <p:nvSpPr>
          <p:cNvPr id="5" name="TextBox 4"/>
          <p:cNvSpPr txBox="1"/>
          <p:nvPr/>
        </p:nvSpPr>
        <p:spPr>
          <a:xfrm>
            <a:off x="1648073" y="2286000"/>
            <a:ext cx="461440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Noise added: </a:t>
            </a:r>
            <a:r>
              <a:rPr lang="en-US" b="1" dirty="0" smtClean="0"/>
              <a:t>0.1</a:t>
            </a:r>
            <a:r>
              <a:rPr lang="en-US" dirty="0" smtClean="0"/>
              <a:t>*</a:t>
            </a:r>
            <a:r>
              <a:rPr lang="en-US" dirty="0" err="1" smtClean="0"/>
              <a:t>Normal_Distribution_Sample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Noise </a:t>
            </a:r>
            <a:r>
              <a:rPr lang="en-US" dirty="0"/>
              <a:t>added: </a:t>
            </a:r>
            <a:r>
              <a:rPr lang="en-US" b="1" dirty="0" smtClean="0"/>
              <a:t>0.2</a:t>
            </a:r>
            <a:r>
              <a:rPr lang="en-US" dirty="0" smtClean="0"/>
              <a:t>*</a:t>
            </a:r>
            <a:r>
              <a:rPr lang="en-US" dirty="0" err="1" smtClean="0"/>
              <a:t>Normal_Distribution_Sample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Noise </a:t>
            </a:r>
            <a:r>
              <a:rPr lang="en-US" dirty="0"/>
              <a:t>added: </a:t>
            </a:r>
            <a:r>
              <a:rPr lang="en-US" b="1" dirty="0" smtClean="0"/>
              <a:t>0.3</a:t>
            </a:r>
            <a:r>
              <a:rPr lang="en-US" dirty="0" smtClean="0"/>
              <a:t>*</a:t>
            </a:r>
            <a:r>
              <a:rPr lang="en-US" dirty="0" err="1" smtClean="0"/>
              <a:t>Normal_Distribution_Sample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946" y="2286000"/>
            <a:ext cx="8717280" cy="43586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095" y="6644640"/>
            <a:ext cx="8797131" cy="439856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10356070" y="-1273816"/>
            <a:ext cx="35962" cy="12135553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5-Point Star 9"/>
          <p:cNvSpPr/>
          <p:nvPr/>
        </p:nvSpPr>
        <p:spPr>
          <a:xfrm>
            <a:off x="10132541" y="1260389"/>
            <a:ext cx="518983" cy="43029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9743556" y="5356933"/>
            <a:ext cx="518983" cy="43029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/>
          <p:cNvSpPr/>
          <p:nvPr/>
        </p:nvSpPr>
        <p:spPr>
          <a:xfrm>
            <a:off x="9558204" y="9715573"/>
            <a:ext cx="518983" cy="43029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80552" y="5078721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more noise we add, the more we shift the equilibrium. However if we computer how much original noise (value, not %) is left. It’s approximately: ((lambda^2*(1.0 </a:t>
            </a:r>
            <a:r>
              <a:rPr lang="mr-IN" dirty="0"/>
              <a:t>–</a:t>
            </a:r>
            <a:r>
              <a:rPr lang="en-US" dirty="0"/>
              <a:t> (1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where_star_is</a:t>
            </a:r>
            <a:r>
              <a:rPr lang="en-US" dirty="0"/>
              <a:t>)))^(1/2</a:t>
            </a:r>
            <a:r>
              <a:rPr lang="en-US" dirty="0" smtClean="0"/>
              <a:t>)</a:t>
            </a:r>
          </a:p>
          <a:p>
            <a:r>
              <a:rPr lang="en-US" dirty="0" smtClean="0"/>
              <a:t>Lambda^2 </a:t>
            </a:r>
            <a:r>
              <a:rPr lang="mr-IN" dirty="0" smtClean="0"/>
              <a:t>–</a:t>
            </a:r>
            <a:r>
              <a:rPr lang="en-US" dirty="0" smtClean="0"/>
              <a:t> A</a:t>
            </a:r>
          </a:p>
          <a:p>
            <a:r>
              <a:rPr lang="en-US" dirty="0" err="1" smtClean="0"/>
              <a:t>Where_star_is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B </a:t>
            </a:r>
            <a:endParaRPr lang="en-US" dirty="0"/>
          </a:p>
          <a:p>
            <a:endParaRPr lang="pt-BR" dirty="0"/>
          </a:p>
          <a:p>
            <a:r>
              <a:rPr lang="pt-BR" b="1" dirty="0" smtClean="0"/>
              <a:t>QUESTION: </a:t>
            </a:r>
            <a:r>
              <a:rPr lang="pt-BR" b="1" dirty="0" err="1" smtClean="0"/>
              <a:t>So</a:t>
            </a:r>
            <a:r>
              <a:rPr lang="pt-BR" b="1" dirty="0" smtClean="0"/>
              <a:t> </a:t>
            </a:r>
            <a:r>
              <a:rPr lang="pt-BR" b="1" dirty="0" err="1"/>
              <a:t>the</a:t>
            </a:r>
            <a:r>
              <a:rPr lang="pt-BR" b="1" dirty="0"/>
              <a:t> system </a:t>
            </a:r>
            <a:r>
              <a:rPr lang="pt-BR" b="1" dirty="0" err="1"/>
              <a:t>gets</a:t>
            </a:r>
            <a:r>
              <a:rPr lang="pt-BR" b="1" dirty="0"/>
              <a:t> </a:t>
            </a:r>
            <a:r>
              <a:rPr lang="pt-BR" b="1" dirty="0" err="1"/>
              <a:t>noisier</a:t>
            </a:r>
            <a:r>
              <a:rPr lang="pt-BR" b="1" dirty="0"/>
              <a:t>. </a:t>
            </a:r>
            <a:r>
              <a:rPr lang="pt-BR" b="1" dirty="0" err="1"/>
              <a:t>Why</a:t>
            </a:r>
            <a:r>
              <a:rPr lang="pt-BR" b="1" dirty="0"/>
              <a:t> does it decide </a:t>
            </a:r>
            <a:r>
              <a:rPr lang="pt-BR" b="1" dirty="0" err="1"/>
              <a:t>that</a:t>
            </a:r>
            <a:r>
              <a:rPr lang="pt-BR" b="1" dirty="0"/>
              <a:t> it </a:t>
            </a:r>
            <a:r>
              <a:rPr lang="pt-BR" b="1" dirty="0" err="1"/>
              <a:t>can</a:t>
            </a:r>
            <a:r>
              <a:rPr lang="pt-BR" b="1" dirty="0"/>
              <a:t> </a:t>
            </a:r>
            <a:r>
              <a:rPr lang="pt-BR" b="1" dirty="0" err="1"/>
              <a:t>operate</a:t>
            </a:r>
            <a:r>
              <a:rPr lang="pt-BR" b="1" dirty="0"/>
              <a:t> </a:t>
            </a:r>
            <a:r>
              <a:rPr lang="pt-BR" b="1" dirty="0" err="1"/>
              <a:t>under</a:t>
            </a:r>
            <a:r>
              <a:rPr lang="pt-BR" b="1" dirty="0"/>
              <a:t> </a:t>
            </a:r>
            <a:r>
              <a:rPr lang="pt-BR" b="1" dirty="0" err="1"/>
              <a:t>different</a:t>
            </a:r>
            <a:r>
              <a:rPr lang="pt-BR" b="1" dirty="0"/>
              <a:t> </a:t>
            </a:r>
            <a:r>
              <a:rPr lang="pt-BR" b="1" dirty="0" err="1"/>
              <a:t>noise</a:t>
            </a:r>
            <a:r>
              <a:rPr lang="pt-BR" b="1" dirty="0"/>
              <a:t> </a:t>
            </a:r>
            <a:r>
              <a:rPr lang="pt-BR" b="1" dirty="0" err="1" smtClean="0"/>
              <a:t>amounts</a:t>
            </a:r>
            <a:r>
              <a:rPr lang="pt-BR" b="1" dirty="0" smtClean="0"/>
              <a:t> as its “</a:t>
            </a:r>
            <a:r>
              <a:rPr lang="pt-BR" b="1" dirty="0" err="1" smtClean="0"/>
              <a:t>optimum</a:t>
            </a:r>
            <a:r>
              <a:rPr lang="pt-BR" b="1" dirty="0" smtClean="0"/>
              <a:t>”? </a:t>
            </a:r>
            <a:endParaRPr lang="en-US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65" y="6013556"/>
            <a:ext cx="2742070" cy="84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79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119" y="669925"/>
            <a:ext cx="8956041" cy="138239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hidden-hidden. We map to the same number of HH, but HH seem to steer more left than “direct” attractor. + more spread out =&gt; likely less tied to specific value due to a different problem space.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635" y="4159816"/>
            <a:ext cx="9191126" cy="4595563"/>
          </a:xfrm>
        </p:spPr>
      </p:pic>
      <p:sp>
        <p:nvSpPr>
          <p:cNvPr id="5" name="TextBox 4"/>
          <p:cNvSpPr txBox="1"/>
          <p:nvPr/>
        </p:nvSpPr>
        <p:spPr>
          <a:xfrm>
            <a:off x="645408" y="3141210"/>
            <a:ext cx="76644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(2018-02-20)[Model&lt;GRU&gt;(attractor&lt;</a:t>
            </a:r>
            <a:r>
              <a:rPr lang="en-US" dirty="0" err="1"/>
              <a:t>direct,hid</a:t>
            </a:r>
            <a:r>
              <a:rPr lang="en-US" dirty="0"/>
              <a:t>(5),</a:t>
            </a:r>
            <a:r>
              <a:rPr lang="en-US" dirty="0" err="1"/>
              <a:t>h_hid</a:t>
            </a:r>
            <a:r>
              <a:rPr lang="en-US" dirty="0"/>
              <a:t>(5)&gt;, noise&lt;0.2&gt;, </a:t>
            </a:r>
            <a:r>
              <a:rPr lang="en-US" dirty="0" err="1"/>
              <a:t>n_iterations</a:t>
            </a:r>
            <a:r>
              <a:rPr lang="en-US" dirty="0"/>
              <a:t>&lt;5&gt;), Problem&lt;parity&gt;][epochs&lt;5000&gt;, repetitions&lt;30&gt;]__[MIKES CODE],solved[24of30</a:t>
            </a:r>
            <a:r>
              <a:rPr lang="en-US" dirty="0" smtClean="0"/>
              <a:t>]</a:t>
            </a:r>
          </a:p>
          <a:p>
            <a:endParaRPr lang="en-US" dirty="0"/>
          </a:p>
          <a:p>
            <a:r>
              <a:rPr lang="en-US" dirty="0" smtClean="0"/>
              <a:t>(</a:t>
            </a:r>
            <a:r>
              <a:rPr lang="en-US" dirty="0"/>
              <a:t>2018-02-20)[Model&lt;GRU&gt;(attractor&lt;</a:t>
            </a:r>
            <a:r>
              <a:rPr lang="en-US" dirty="0" err="1"/>
              <a:t>projection,hid</a:t>
            </a:r>
            <a:r>
              <a:rPr lang="en-US" dirty="0"/>
              <a:t>(5),</a:t>
            </a:r>
            <a:r>
              <a:rPr lang="en-US" dirty="0" err="1"/>
              <a:t>h_hid</a:t>
            </a:r>
            <a:r>
              <a:rPr lang="en-US" dirty="0"/>
              <a:t>(5)&gt;, noise&lt;0.2&gt;, </a:t>
            </a:r>
            <a:r>
              <a:rPr lang="en-US" dirty="0" err="1"/>
              <a:t>n_iterations</a:t>
            </a:r>
            <a:r>
              <a:rPr lang="en-US" dirty="0"/>
              <a:t>&lt;5&gt;), Problem&lt;parity&gt;][epochs&lt;5000&gt;, repetitions&lt;30&gt;]__[MIKES CODE],solved[20of30</a:t>
            </a:r>
            <a:r>
              <a:rPr lang="en-US" dirty="0" smtClean="0"/>
              <a:t>]</a:t>
            </a:r>
          </a:p>
          <a:p>
            <a:endParaRPr lang="en-US" dirty="0"/>
          </a:p>
          <a:p>
            <a:r>
              <a:rPr lang="en-US" b="1" dirty="0" smtClean="0"/>
              <a:t>QUESTION: so what? Is this even useful? 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501" y="-418965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12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" y="182880"/>
            <a:ext cx="775716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Projection (more </a:t>
            </a:r>
            <a:r>
              <a:rPr lang="en-US" dirty="0" err="1" smtClean="0"/>
              <a:t>h_hid</a:t>
            </a:r>
            <a:r>
              <a:rPr lang="en-US" dirty="0" smtClean="0"/>
              <a:t> removes more noise, but around the same performance) + confusing loss question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7426690"/>
            <a:ext cx="9254394" cy="462719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909888"/>
            <a:ext cx="9144000" cy="457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-1662112"/>
            <a:ext cx="9144000" cy="457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-13377863"/>
            <a:ext cx="23431500" cy="1171575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6059" y="1767729"/>
            <a:ext cx="5414377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(2018-02-20)[Model&lt;GRU&gt;(attractor&lt;</a:t>
            </a:r>
            <a:r>
              <a:rPr lang="en-US" dirty="0" err="1"/>
              <a:t>projection,hid</a:t>
            </a:r>
            <a:r>
              <a:rPr lang="en-US" dirty="0"/>
              <a:t>(5),</a:t>
            </a:r>
            <a:r>
              <a:rPr lang="en-US" dirty="0" err="1"/>
              <a:t>h_hid</a:t>
            </a:r>
            <a:r>
              <a:rPr lang="en-US" dirty="0"/>
              <a:t>(1)&gt;, noise&lt;0.2&gt;, </a:t>
            </a:r>
            <a:r>
              <a:rPr lang="en-US" dirty="0" err="1"/>
              <a:t>n_iterations</a:t>
            </a:r>
            <a:r>
              <a:rPr lang="en-US" dirty="0"/>
              <a:t>&lt;5&gt;), Problem&lt;parity&gt;][epochs&lt;5000&gt;, repetitions&lt;30&gt;]__[MIKES CODE],solved[9of30</a:t>
            </a:r>
            <a:r>
              <a:rPr lang="en-US" dirty="0" smtClean="0"/>
              <a:t>]</a:t>
            </a:r>
          </a:p>
          <a:p>
            <a:endParaRPr lang="en-US" dirty="0"/>
          </a:p>
          <a:p>
            <a:r>
              <a:rPr lang="en-US" dirty="0"/>
              <a:t>(2018-02-20)[Model&lt;GRU&gt;(attractor&lt;</a:t>
            </a:r>
            <a:r>
              <a:rPr lang="en-US" dirty="0" err="1"/>
              <a:t>projection,hid</a:t>
            </a:r>
            <a:r>
              <a:rPr lang="en-US" dirty="0"/>
              <a:t>(5),</a:t>
            </a:r>
            <a:r>
              <a:rPr lang="en-US" dirty="0" err="1"/>
              <a:t>h_hid</a:t>
            </a:r>
            <a:r>
              <a:rPr lang="en-US" dirty="0"/>
              <a:t>(3)&gt;, noise&lt;0.2&gt;, </a:t>
            </a:r>
            <a:r>
              <a:rPr lang="en-US" dirty="0" err="1"/>
              <a:t>n_iterations</a:t>
            </a:r>
            <a:r>
              <a:rPr lang="en-US" dirty="0"/>
              <a:t>&lt;5&gt;), Problem&lt;parity&gt;][epochs&lt;5000&gt;, repetitions&lt;30&gt;]__[MIKES CODE],solved[22of30</a:t>
            </a:r>
            <a:r>
              <a:rPr lang="en-US" dirty="0" smtClean="0"/>
              <a:t>]</a:t>
            </a:r>
          </a:p>
          <a:p>
            <a:r>
              <a:rPr lang="en-US" b="1" dirty="0" smtClean="0"/>
              <a:t>QUESTION: how come that even though we are essentially creating more noise (</a:t>
            </a:r>
            <a:r>
              <a:rPr lang="en-US" b="1" dirty="0" err="1" smtClean="0"/>
              <a:t>att_loss</a:t>
            </a:r>
            <a:r>
              <a:rPr lang="en-US" b="1" dirty="0" smtClean="0"/>
              <a:t> &gt; 1.0), the network still learns to work with this. What exactly does it learn then? </a:t>
            </a:r>
            <a:endParaRPr lang="en-US" b="1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/>
              <a:t>(2018-02-20)[Model&lt;GRU&gt;(attractor&lt;</a:t>
            </a:r>
            <a:r>
              <a:rPr lang="en-US" dirty="0" err="1"/>
              <a:t>projection,hid</a:t>
            </a:r>
            <a:r>
              <a:rPr lang="en-US" dirty="0"/>
              <a:t>(5),</a:t>
            </a:r>
            <a:r>
              <a:rPr lang="en-US" dirty="0" err="1"/>
              <a:t>h_hid</a:t>
            </a:r>
            <a:r>
              <a:rPr lang="en-US" dirty="0"/>
              <a:t>(5)&gt;, noise&lt;0.2&gt;, </a:t>
            </a:r>
            <a:r>
              <a:rPr lang="en-US" dirty="0" err="1"/>
              <a:t>n_iterations</a:t>
            </a:r>
            <a:r>
              <a:rPr lang="en-US" dirty="0"/>
              <a:t>&lt;5&gt;), Problem&lt;parity&gt;][epochs&lt;5000&gt;, repetitions&lt;30&gt;]__[MIKES CODE],solved[20of30</a:t>
            </a:r>
            <a:r>
              <a:rPr lang="en-US" dirty="0" smtClean="0"/>
              <a:t>]</a:t>
            </a:r>
          </a:p>
          <a:p>
            <a:endParaRPr lang="en-US" dirty="0"/>
          </a:p>
          <a:p>
            <a:r>
              <a:rPr lang="en-US" dirty="0"/>
              <a:t>(2018-02-20)[Model&lt;GRU&gt;(attractor&lt;</a:t>
            </a:r>
            <a:r>
              <a:rPr lang="en-US" dirty="0" err="1"/>
              <a:t>projection,hid</a:t>
            </a:r>
            <a:r>
              <a:rPr lang="en-US" dirty="0"/>
              <a:t>(5),</a:t>
            </a:r>
            <a:r>
              <a:rPr lang="en-US" dirty="0" err="1"/>
              <a:t>h_hid</a:t>
            </a:r>
            <a:r>
              <a:rPr lang="en-US" dirty="0"/>
              <a:t>(10)&gt;, noise&lt;0.2&gt;, </a:t>
            </a:r>
            <a:r>
              <a:rPr lang="en-US" dirty="0" err="1"/>
              <a:t>n_iterations</a:t>
            </a:r>
            <a:r>
              <a:rPr lang="en-US" dirty="0"/>
              <a:t>&lt;5&gt;), Problem&lt;parity&gt;][epochs&lt;5000&gt;, repetitions&lt;30&gt;]__[MIKES CODE],</a:t>
            </a:r>
            <a:r>
              <a:rPr lang="en-US" dirty="0" smtClean="0"/>
              <a:t>solved[???of30]</a:t>
            </a:r>
          </a:p>
        </p:txBody>
      </p:sp>
    </p:spTree>
    <p:extLst>
      <p:ext uri="{BB962C8B-B14F-4D97-AF65-F5344CB8AC3E}">
        <p14:creationId xmlns:p14="http://schemas.microsoft.com/office/powerpoint/2010/main" val="92227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1609</TotalTime>
  <Words>796</Words>
  <Application>Microsoft Macintosh PowerPoint</Application>
  <PresentationFormat>Widescreen</PresentationFormat>
  <Paragraphs>115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Mangal</vt:lpstr>
      <vt:lpstr>Wingdings</vt:lpstr>
      <vt:lpstr>Office Theme</vt:lpstr>
      <vt:lpstr>Consistent across various noise settings</vt:lpstr>
      <vt:lpstr>Same equilibrium location on different tasks</vt:lpstr>
      <vt:lpstr>Limiting the attractor loss value (0.2=:lambda)</vt:lpstr>
      <vt:lpstr>Architecture tweaks (HH, lambda 0.1)</vt:lpstr>
      <vt:lpstr>Architecture tweaks (separate projection)</vt:lpstr>
      <vt:lpstr>What to look for</vt:lpstr>
      <vt:lpstr>Equilibrium of “attraction” (“direct” attractor)</vt:lpstr>
      <vt:lpstr>hidden-hidden. We map to the same number of HH, but HH seem to steer more left than “direct” attractor. + more spread out =&gt; likely less tied to specific value due to a different problem space. </vt:lpstr>
      <vt:lpstr>Projection (more h_hid removes more noise, but around the same performance) + confusing loss question</vt:lpstr>
      <vt:lpstr>Bernoulli noise vs Gaussian</vt:lpstr>
      <vt:lpstr>Not sure how to explain, but interesting. Same attractor loss, but failed to converge due to communication?)</vt:lpstr>
      <vt:lpstr>PowerPoint Presentation</vt:lpstr>
      <vt:lpstr>PowerPoint Presentation</vt:lpstr>
      <vt:lpstr>Attractor Net</vt:lpstr>
      <vt:lpstr>Attractor Net II</vt:lpstr>
      <vt:lpstr>Attractor Net III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Denis Kazakov</dc:creator>
  <cp:lastModifiedBy>Denis Kazakov</cp:lastModifiedBy>
  <cp:revision>25</cp:revision>
  <cp:lastPrinted>2018-02-20T11:47:41Z</cp:lastPrinted>
  <dcterms:created xsi:type="dcterms:W3CDTF">2018-02-15T20:22:05Z</dcterms:created>
  <dcterms:modified xsi:type="dcterms:W3CDTF">2018-03-05T04:58:23Z</dcterms:modified>
</cp:coreProperties>
</file>